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8" r:id="rId4"/>
    <p:sldId id="258" r:id="rId5"/>
    <p:sldId id="279" r:id="rId6"/>
    <p:sldId id="259" r:id="rId7"/>
    <p:sldId id="260" r:id="rId8"/>
    <p:sldId id="269" r:id="rId9"/>
    <p:sldId id="280" r:id="rId10"/>
    <p:sldId id="270" r:id="rId11"/>
    <p:sldId id="271" r:id="rId12"/>
    <p:sldId id="272" r:id="rId13"/>
    <p:sldId id="273" r:id="rId14"/>
    <p:sldId id="274" r:id="rId15"/>
    <p:sldId id="275" r:id="rId16"/>
    <p:sldId id="276" r:id="rId17"/>
    <p:sldId id="277" r:id="rId18"/>
    <p:sldId id="281" r:id="rId19"/>
    <p:sldId id="282" r:id="rId20"/>
    <p:sldId id="283"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49"/>
    <p:restoredTop sz="94719"/>
  </p:normalViewPr>
  <p:slideViewPr>
    <p:cSldViewPr snapToGrid="0" snapToObjects="1">
      <p:cViewPr varScale="1">
        <p:scale>
          <a:sx n="95" d="100"/>
          <a:sy n="95" d="100"/>
        </p:scale>
        <p:origin x="80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BA25C4-5BD8-764A-9285-8528630EFCE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5CD7404-E2C7-914A-91FD-85F1A8B6BB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2BB59C8-2FEA-E746-B431-AA6FAF8F17D8}"/>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5" name="フッター プレースホルダー 4">
            <a:extLst>
              <a:ext uri="{FF2B5EF4-FFF2-40B4-BE49-F238E27FC236}">
                <a16:creationId xmlns:a16="http://schemas.microsoft.com/office/drawing/2014/main" id="{B2FE7688-1D38-D44F-A427-981ED66F53C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F82E34D-FDED-1340-998E-0302B2C221F6}"/>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797819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187707-375B-5F4B-A830-453293DB7E7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5E02A83-D28A-CD42-899C-5FE0DADA4AE2}"/>
              </a:ext>
            </a:extLst>
          </p:cNvPr>
          <p:cNvSpPr>
            <a:spLocks noGrp="1"/>
          </p:cNvSpPr>
          <p:nvPr>
            <p:ph type="body" orient="vert" idx="1"/>
          </p:nvPr>
        </p:nvSpPr>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A279887-4A75-D34C-8E6D-F4049967DA48}"/>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5" name="フッター プレースホルダー 4">
            <a:extLst>
              <a:ext uri="{FF2B5EF4-FFF2-40B4-BE49-F238E27FC236}">
                <a16:creationId xmlns:a16="http://schemas.microsoft.com/office/drawing/2014/main" id="{3A7E8DD9-2023-C540-B20C-7CD727112D7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98978A8-0461-BC49-9CB0-5A4551FC3EE8}"/>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430708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0E6E701-E922-A94B-8AE9-3F14640E7E9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58468CF-4724-1146-A347-A33A4D1C72DA}"/>
              </a:ext>
            </a:extLst>
          </p:cNvPr>
          <p:cNvSpPr>
            <a:spLocks noGrp="1"/>
          </p:cNvSpPr>
          <p:nvPr>
            <p:ph type="body" orient="vert" idx="1"/>
          </p:nvPr>
        </p:nvSpPr>
        <p:spPr>
          <a:xfrm>
            <a:off x="838200" y="365125"/>
            <a:ext cx="7734300" cy="5811838"/>
          </a:xfrm>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C1C3D41-AD12-3E45-BAB8-1B1494E13A8C}"/>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5" name="フッター プレースホルダー 4">
            <a:extLst>
              <a:ext uri="{FF2B5EF4-FFF2-40B4-BE49-F238E27FC236}">
                <a16:creationId xmlns:a16="http://schemas.microsoft.com/office/drawing/2014/main" id="{C1C6B005-A4F3-C14C-8C04-B60072D4631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F95F64B-C300-0E4B-A660-E054176C7CB2}"/>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2616592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111D9A-D68E-2047-8659-DB2CE00DAA7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0E69515-1F28-0748-85F5-8760D84599AC}"/>
              </a:ext>
            </a:extLst>
          </p:cNvPr>
          <p:cNvSpPr>
            <a:spLocks noGrp="1"/>
          </p:cNvSpPr>
          <p:nvPr>
            <p:ph idx="1"/>
          </p:nvPr>
        </p:nvSpPr>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3C9E7B4-98D5-9D43-9F63-B767505E74B3}"/>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5" name="フッター プレースホルダー 4">
            <a:extLst>
              <a:ext uri="{FF2B5EF4-FFF2-40B4-BE49-F238E27FC236}">
                <a16:creationId xmlns:a16="http://schemas.microsoft.com/office/drawing/2014/main" id="{EF220FDF-28E4-2441-9C9C-11E5EBF6F9B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8D56446-C902-D842-9C15-DC1125678067}"/>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752102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CE2CF2-B73A-824D-B394-B8F151FA03F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0744B1A-AECC-7542-A4A5-D1C94A5EF9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DC43C7F-0832-A644-B07C-BA6FF2644983}"/>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5" name="フッター プレースホルダー 4">
            <a:extLst>
              <a:ext uri="{FF2B5EF4-FFF2-40B4-BE49-F238E27FC236}">
                <a16:creationId xmlns:a16="http://schemas.microsoft.com/office/drawing/2014/main" id="{7226C0B5-291C-784B-8D6B-A9CC8D7D3F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ACD15D4-BBB7-DA47-A484-1D9257EAAC7C}"/>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5752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0BB414-C531-814E-9614-589BFCF8E8A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459E297-2E0B-E843-96A7-9B30B1399718}"/>
              </a:ext>
            </a:extLst>
          </p:cNvPr>
          <p:cNvSpPr>
            <a:spLocks noGrp="1"/>
          </p:cNvSpPr>
          <p:nvPr>
            <p:ph sz="half" idx="1"/>
          </p:nvPr>
        </p:nvSpPr>
        <p:spPr>
          <a:xfrm>
            <a:off x="838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471636A-6F9B-F14F-92ED-2FA706E33BA6}"/>
              </a:ext>
            </a:extLst>
          </p:cNvPr>
          <p:cNvSpPr>
            <a:spLocks noGrp="1"/>
          </p:cNvSpPr>
          <p:nvPr>
            <p:ph sz="half" idx="2"/>
          </p:nvPr>
        </p:nvSpPr>
        <p:spPr>
          <a:xfrm>
            <a:off x="6172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9498262-3627-D845-94B0-B3FF268C0C4F}"/>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6" name="フッター プレースホルダー 5">
            <a:extLst>
              <a:ext uri="{FF2B5EF4-FFF2-40B4-BE49-F238E27FC236}">
                <a16:creationId xmlns:a16="http://schemas.microsoft.com/office/drawing/2014/main" id="{AB633866-3256-F743-B879-ED4BB4F7606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D75BF18-BFB1-7C4F-A352-DF1F2DA75A64}"/>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537564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3CD0A9-4EE2-3E47-8554-59B9B194694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F27E90D-39C5-9640-9C5F-48A0BD8D45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BECEA5C-68F9-E048-877F-0963B0CDFE81}"/>
              </a:ext>
            </a:extLst>
          </p:cNvPr>
          <p:cNvSpPr>
            <a:spLocks noGrp="1"/>
          </p:cNvSpPr>
          <p:nvPr>
            <p:ph sz="half" idx="2"/>
          </p:nvPr>
        </p:nvSpPr>
        <p:spPr>
          <a:xfrm>
            <a:off x="839788" y="2505075"/>
            <a:ext cx="5157787"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B869282-26C3-B04D-B037-03456BFCBA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a:extLst>
              <a:ext uri="{FF2B5EF4-FFF2-40B4-BE49-F238E27FC236}">
                <a16:creationId xmlns:a16="http://schemas.microsoft.com/office/drawing/2014/main" id="{A2642844-C00F-D94C-95CE-DC4F26CB019B}"/>
              </a:ext>
            </a:extLst>
          </p:cNvPr>
          <p:cNvSpPr>
            <a:spLocks noGrp="1"/>
          </p:cNvSpPr>
          <p:nvPr>
            <p:ph sz="quarter" idx="4"/>
          </p:nvPr>
        </p:nvSpPr>
        <p:spPr>
          <a:xfrm>
            <a:off x="6172200" y="2505075"/>
            <a:ext cx="5183188"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AF1A479-0496-324F-A38E-895A9ECFE1BA}"/>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8" name="フッター プレースホルダー 7">
            <a:extLst>
              <a:ext uri="{FF2B5EF4-FFF2-40B4-BE49-F238E27FC236}">
                <a16:creationId xmlns:a16="http://schemas.microsoft.com/office/drawing/2014/main" id="{76FB29EE-8363-014C-8AD2-4179C1C445B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6C7314-A5F9-2A43-B326-B9F61DB44173}"/>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2534757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63F3EB-5251-6942-AA9A-77B1F1DB925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3102256-A8E3-2F4E-A49B-E7B0F4D8C621}"/>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4" name="フッター プレースホルダー 3">
            <a:extLst>
              <a:ext uri="{FF2B5EF4-FFF2-40B4-BE49-F238E27FC236}">
                <a16:creationId xmlns:a16="http://schemas.microsoft.com/office/drawing/2014/main" id="{414D5B66-65BE-EB48-AF44-D0894E6F03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171FEDF-5FFE-9446-884A-DFA7D21C443F}"/>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423927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E5D79F7-46B4-184B-9D2A-28FADBE3160C}"/>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3" name="フッター プレースホルダー 2">
            <a:extLst>
              <a:ext uri="{FF2B5EF4-FFF2-40B4-BE49-F238E27FC236}">
                <a16:creationId xmlns:a16="http://schemas.microsoft.com/office/drawing/2014/main" id="{ECEA9511-54CE-C14B-B8C5-06CDA6CDE11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87CF675-1FD5-2A47-9F60-083F6C811141}"/>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208339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00F3A3-FBA4-8741-BE28-1596C8DBAF0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3E0619E-C766-6140-BC90-40CAB64DE6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C00E972-B760-084A-9009-BBC4F10C69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4344047-F69F-3A4A-AD4C-F6BEB4F5B302}"/>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6" name="フッター プレースホルダー 5">
            <a:extLst>
              <a:ext uri="{FF2B5EF4-FFF2-40B4-BE49-F238E27FC236}">
                <a16:creationId xmlns:a16="http://schemas.microsoft.com/office/drawing/2014/main" id="{AE56469B-8287-474C-B418-92CCE233B37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6AF31C0-6D7E-4041-9A22-3EFDBF3ED810}"/>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2152680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D5C5F3-D884-BE43-83C5-D214AABDA36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D0AD79-D39E-6843-AC5B-E891D94B7D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48CB5F7-E02C-3C47-892C-8375A2E918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7CF295F-9580-DD44-8541-BD430B183234}"/>
              </a:ext>
            </a:extLst>
          </p:cNvPr>
          <p:cNvSpPr>
            <a:spLocks noGrp="1"/>
          </p:cNvSpPr>
          <p:nvPr>
            <p:ph type="dt" sz="half" idx="10"/>
          </p:nvPr>
        </p:nvSpPr>
        <p:spPr/>
        <p:txBody>
          <a:bodyPr/>
          <a:lstStyle/>
          <a:p>
            <a:fld id="{D9387003-C3B6-5643-8515-BE3E1622A319}" type="datetimeFigureOut">
              <a:rPr kumimoji="1" lang="ja-JP" altLang="en-US" smtClean="0"/>
              <a:t>2019/3/19</a:t>
            </a:fld>
            <a:endParaRPr kumimoji="1" lang="ja-JP" altLang="en-US"/>
          </a:p>
        </p:txBody>
      </p:sp>
      <p:sp>
        <p:nvSpPr>
          <p:cNvPr id="6" name="フッター プレースホルダー 5">
            <a:extLst>
              <a:ext uri="{FF2B5EF4-FFF2-40B4-BE49-F238E27FC236}">
                <a16:creationId xmlns:a16="http://schemas.microsoft.com/office/drawing/2014/main" id="{C330E033-EB04-684B-861A-553C3A03A7D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39732FE-104E-7A43-9963-68B5B59EFE30}"/>
              </a:ext>
            </a:extLst>
          </p:cNvPr>
          <p:cNvSpPr>
            <a:spLocks noGrp="1"/>
          </p:cNvSpPr>
          <p:nvPr>
            <p:ph type="sldNum" sz="quarter" idx="12"/>
          </p:nvPr>
        </p:nvSpPr>
        <p:spPr/>
        <p:txBody>
          <a:body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314394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8AB669-BA2B-7249-947F-BD2B3183C8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EF26F11-6790-4E4B-99B6-67BF152543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0C5C96E-BACD-8045-9DAF-5D0A9DD1DB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87003-C3B6-5643-8515-BE3E1622A319}" type="datetimeFigureOut">
              <a:rPr kumimoji="1" lang="ja-JP" altLang="en-US" smtClean="0"/>
              <a:t>2019/3/19</a:t>
            </a:fld>
            <a:endParaRPr kumimoji="1" lang="ja-JP" altLang="en-US"/>
          </a:p>
        </p:txBody>
      </p:sp>
      <p:sp>
        <p:nvSpPr>
          <p:cNvPr id="5" name="フッター プレースホルダー 4">
            <a:extLst>
              <a:ext uri="{FF2B5EF4-FFF2-40B4-BE49-F238E27FC236}">
                <a16:creationId xmlns:a16="http://schemas.microsoft.com/office/drawing/2014/main" id="{15D32CEA-BFF7-D84B-BD78-D147EA00F5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9E714CF-CC5C-FA4F-B2A8-0A0A6D3BDB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E3017F-46F2-3541-B132-EAB820F7DB8C}" type="slidenum">
              <a:rPr kumimoji="1" lang="ja-JP" altLang="en-US" smtClean="0"/>
              <a:t>‹#›</a:t>
            </a:fld>
            <a:endParaRPr kumimoji="1" lang="ja-JP" altLang="en-US"/>
          </a:p>
        </p:txBody>
      </p:sp>
    </p:spTree>
    <p:extLst>
      <p:ext uri="{BB962C8B-B14F-4D97-AF65-F5344CB8AC3E}">
        <p14:creationId xmlns:p14="http://schemas.microsoft.com/office/powerpoint/2010/main" val="4011910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A79420B-B65C-5846-A1DF-FA11D861ED98}"/>
              </a:ext>
            </a:extLst>
          </p:cNvPr>
          <p:cNvSpPr txBox="1"/>
          <p:nvPr/>
        </p:nvSpPr>
        <p:spPr>
          <a:xfrm>
            <a:off x="1203960" y="3044280"/>
            <a:ext cx="9784080" cy="769441"/>
          </a:xfrm>
          <a:prstGeom prst="rect">
            <a:avLst/>
          </a:prstGeom>
          <a:noFill/>
        </p:spPr>
        <p:txBody>
          <a:bodyPr wrap="square" rtlCol="0">
            <a:spAutoFit/>
          </a:bodyPr>
          <a:lstStyle/>
          <a:p>
            <a:pPr algn="ctr"/>
            <a:r>
              <a:rPr lang="ja-JP" altLang="en-US" sz="4400">
                <a:latin typeface="MS PGothic" panose="020B0600070205080204" pitchFamily="34" charset="-128"/>
                <a:ea typeface="MS PGothic" panose="020B0600070205080204" pitchFamily="34" charset="-128"/>
              </a:rPr>
              <a:t>「本音で語る！真剣しゃべり場」</a:t>
            </a:r>
            <a:endParaRPr kumimoji="1" lang="ja-JP" altLang="en-US" sz="44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902830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B9E135-5DA3-8743-A624-1D260F1ED473}"/>
              </a:ext>
            </a:extLst>
          </p:cNvPr>
          <p:cNvSpPr>
            <a:spLocks noGrp="1"/>
          </p:cNvSpPr>
          <p:nvPr>
            <p:ph type="title"/>
          </p:nvPr>
        </p:nvSpPr>
        <p:spPr>
          <a:xfrm>
            <a:off x="838200" y="2991077"/>
            <a:ext cx="10515600" cy="875846"/>
          </a:xfrm>
        </p:spPr>
        <p:txBody>
          <a:bodyPr>
            <a:normAutofit/>
          </a:bodyPr>
          <a:lstStyle/>
          <a:p>
            <a:pPr algn="ctr"/>
            <a:r>
              <a:rPr lang="ja-JP" altLang="en-US">
                <a:latin typeface="MS PGothic" panose="020B0600070205080204" pitchFamily="34" charset="-128"/>
                <a:ea typeface="MS PGothic" panose="020B0600070205080204" pitchFamily="34" charset="-128"/>
              </a:rPr>
              <a:t>グループトーク：１０分</a:t>
            </a:r>
            <a:endParaRPr kumimoji="1" lang="ja-JP" altLang="en-US">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459244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44AA8B6-D2A8-2846-8652-840B76D86C2B}"/>
              </a:ext>
            </a:extLst>
          </p:cNvPr>
          <p:cNvSpPr txBox="1"/>
          <p:nvPr/>
        </p:nvSpPr>
        <p:spPr>
          <a:xfrm>
            <a:off x="3914954" y="3013502"/>
            <a:ext cx="4362092" cy="830997"/>
          </a:xfrm>
          <a:prstGeom prst="rect">
            <a:avLst/>
          </a:prstGeom>
          <a:noFill/>
        </p:spPr>
        <p:txBody>
          <a:bodyPr wrap="none" rtlCol="0">
            <a:spAutoFit/>
          </a:bodyPr>
          <a:lstStyle/>
          <a:p>
            <a:r>
              <a:rPr lang="ja-JP" altLang="en-US" sz="4800">
                <a:latin typeface="MS PGothic" panose="020B0600070205080204" pitchFamily="34" charset="-128"/>
                <a:ea typeface="MS PGothic" panose="020B0600070205080204" pitchFamily="34" charset="-128"/>
              </a:rPr>
              <a:t>各グループ発表</a:t>
            </a:r>
            <a:endParaRPr kumimoji="1" lang="ja-JP" altLang="en-US" sz="72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75847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838200" y="2984546"/>
            <a:ext cx="10515600" cy="888909"/>
          </a:xfrm>
        </p:spPr>
        <p:txBody>
          <a:bodyPr>
            <a:normAutofit/>
          </a:bodyPr>
          <a:lstStyle/>
          <a:p>
            <a:pPr algn="ctr"/>
            <a:r>
              <a:rPr lang="ja-JP" altLang="en-US" sz="4000">
                <a:latin typeface="MS PGothic" panose="020B0600070205080204" pitchFamily="34" charset="-128"/>
                <a:ea typeface="MS PGothic" panose="020B0600070205080204" pitchFamily="34" charset="-128"/>
              </a:rPr>
              <a:t>さらに、「改善部分の解決策」</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655076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B9E135-5DA3-8743-A624-1D260F1ED473}"/>
              </a:ext>
            </a:extLst>
          </p:cNvPr>
          <p:cNvSpPr>
            <a:spLocks noGrp="1"/>
          </p:cNvSpPr>
          <p:nvPr>
            <p:ph type="title"/>
          </p:nvPr>
        </p:nvSpPr>
        <p:spPr>
          <a:xfrm>
            <a:off x="838200" y="2991077"/>
            <a:ext cx="10515600" cy="875846"/>
          </a:xfrm>
        </p:spPr>
        <p:txBody>
          <a:bodyPr>
            <a:normAutofit/>
          </a:bodyPr>
          <a:lstStyle/>
          <a:p>
            <a:pPr algn="ctr"/>
            <a:r>
              <a:rPr lang="ja-JP" altLang="en-US">
                <a:latin typeface="MS PGothic" panose="020B0600070205080204" pitchFamily="34" charset="-128"/>
                <a:ea typeface="MS PGothic" panose="020B0600070205080204" pitchFamily="34" charset="-128"/>
              </a:rPr>
              <a:t>グループトーク：１０分</a:t>
            </a:r>
            <a:endParaRPr kumimoji="1" lang="ja-JP" altLang="en-US">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4018551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44AA8B6-D2A8-2846-8652-840B76D86C2B}"/>
              </a:ext>
            </a:extLst>
          </p:cNvPr>
          <p:cNvSpPr txBox="1"/>
          <p:nvPr/>
        </p:nvSpPr>
        <p:spPr>
          <a:xfrm>
            <a:off x="3914954" y="3013502"/>
            <a:ext cx="4362092" cy="830997"/>
          </a:xfrm>
          <a:prstGeom prst="rect">
            <a:avLst/>
          </a:prstGeom>
          <a:noFill/>
        </p:spPr>
        <p:txBody>
          <a:bodyPr wrap="none" rtlCol="0">
            <a:spAutoFit/>
          </a:bodyPr>
          <a:lstStyle/>
          <a:p>
            <a:r>
              <a:rPr lang="ja-JP" altLang="en-US" sz="4800">
                <a:latin typeface="MS PGothic" panose="020B0600070205080204" pitchFamily="34" charset="-128"/>
                <a:ea typeface="MS PGothic" panose="020B0600070205080204" pitchFamily="34" charset="-128"/>
              </a:rPr>
              <a:t>各グループ発表</a:t>
            </a:r>
            <a:endParaRPr kumimoji="1" lang="ja-JP" altLang="en-US" sz="72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1939260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838200" y="2984546"/>
            <a:ext cx="10515600" cy="888909"/>
          </a:xfrm>
        </p:spPr>
        <p:txBody>
          <a:bodyPr>
            <a:normAutofit/>
          </a:bodyPr>
          <a:lstStyle/>
          <a:p>
            <a:pPr algn="ctr"/>
            <a:r>
              <a:rPr lang="ja-JP" altLang="en-US" sz="4000">
                <a:latin typeface="MS PGothic" panose="020B0600070205080204" pitchFamily="34" charset="-128"/>
                <a:ea typeface="MS PGothic" panose="020B0600070205080204" pitchFamily="34" charset="-128"/>
              </a:rPr>
              <a:t>最後に、「なぜ</a:t>
            </a:r>
            <a:r>
              <a:rPr lang="en-US" altLang="ja-JP" sz="4000" dirty="0">
                <a:latin typeface="MS PGothic" panose="020B0600070205080204" pitchFamily="34" charset="-128"/>
                <a:ea typeface="MS PGothic" panose="020B0600070205080204" pitchFamily="34" charset="-128"/>
              </a:rPr>
              <a:t>JC</a:t>
            </a:r>
            <a:r>
              <a:rPr lang="ja-JP" altLang="en-US" sz="4000">
                <a:latin typeface="MS PGothic" panose="020B0600070205080204" pitchFamily="34" charset="-128"/>
                <a:ea typeface="MS PGothic" panose="020B0600070205080204" pitchFamily="34" charset="-128"/>
              </a:rPr>
              <a:t>活動・運動を続けているのか」</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1844406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B9E135-5DA3-8743-A624-1D260F1ED473}"/>
              </a:ext>
            </a:extLst>
          </p:cNvPr>
          <p:cNvSpPr>
            <a:spLocks noGrp="1"/>
          </p:cNvSpPr>
          <p:nvPr>
            <p:ph type="title"/>
          </p:nvPr>
        </p:nvSpPr>
        <p:spPr>
          <a:xfrm>
            <a:off x="838200" y="2991077"/>
            <a:ext cx="10515600" cy="875846"/>
          </a:xfrm>
        </p:spPr>
        <p:txBody>
          <a:bodyPr>
            <a:normAutofit/>
          </a:bodyPr>
          <a:lstStyle/>
          <a:p>
            <a:pPr algn="ctr"/>
            <a:r>
              <a:rPr lang="ja-JP" altLang="en-US">
                <a:latin typeface="MS PGothic" panose="020B0600070205080204" pitchFamily="34" charset="-128"/>
                <a:ea typeface="MS PGothic" panose="020B0600070205080204" pitchFamily="34" charset="-128"/>
              </a:rPr>
              <a:t>グループトーク：１０分</a:t>
            </a:r>
            <a:endParaRPr kumimoji="1" lang="ja-JP" altLang="en-US">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645968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44AA8B6-D2A8-2846-8652-840B76D86C2B}"/>
              </a:ext>
            </a:extLst>
          </p:cNvPr>
          <p:cNvSpPr txBox="1"/>
          <p:nvPr/>
        </p:nvSpPr>
        <p:spPr>
          <a:xfrm>
            <a:off x="3914954" y="3013502"/>
            <a:ext cx="4362092" cy="830997"/>
          </a:xfrm>
          <a:prstGeom prst="rect">
            <a:avLst/>
          </a:prstGeom>
          <a:noFill/>
        </p:spPr>
        <p:txBody>
          <a:bodyPr wrap="none" rtlCol="0">
            <a:spAutoFit/>
          </a:bodyPr>
          <a:lstStyle/>
          <a:p>
            <a:r>
              <a:rPr lang="ja-JP" altLang="en-US" sz="4800">
                <a:latin typeface="MS PGothic" panose="020B0600070205080204" pitchFamily="34" charset="-128"/>
                <a:ea typeface="MS PGothic" panose="020B0600070205080204" pitchFamily="34" charset="-128"/>
              </a:rPr>
              <a:t>各グループ発表</a:t>
            </a:r>
            <a:endParaRPr kumimoji="1" lang="ja-JP" altLang="en-US" sz="72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2897222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2427194" y="2581485"/>
            <a:ext cx="7337612" cy="1695031"/>
          </a:xfrm>
        </p:spPr>
        <p:txBody>
          <a:bodyPr>
            <a:normAutofit/>
          </a:bodyPr>
          <a:lstStyle/>
          <a:p>
            <a:pPr algn="ctr"/>
            <a:r>
              <a:rPr lang="ja-JP" altLang="en-US" sz="4000">
                <a:latin typeface="MS PGothic" panose="020B0600070205080204" pitchFamily="34" charset="-128"/>
                <a:ea typeface="MS PGothic" panose="020B0600070205080204" pitchFamily="34" charset="-128"/>
              </a:rPr>
              <a:t>青年会議所ってどんなところ？</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1391115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2427194" y="2581485"/>
            <a:ext cx="7337612" cy="1695031"/>
          </a:xfrm>
        </p:spPr>
        <p:txBody>
          <a:bodyPr>
            <a:normAutofit/>
          </a:bodyPr>
          <a:lstStyle/>
          <a:p>
            <a:pPr algn="ctr"/>
            <a:r>
              <a:rPr lang="ja-JP" altLang="en-US" sz="4000">
                <a:latin typeface="MS PGothic" panose="020B0600070205080204" pitchFamily="34" charset="-128"/>
                <a:ea typeface="MS PGothic" panose="020B0600070205080204" pitchFamily="34" charset="-128"/>
              </a:rPr>
              <a:t>正しい正解は無い</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2458885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F04706-F216-BA4A-B20B-ACB2B430CC09}"/>
              </a:ext>
            </a:extLst>
          </p:cNvPr>
          <p:cNvSpPr>
            <a:spLocks noGrp="1"/>
          </p:cNvSpPr>
          <p:nvPr>
            <p:ph type="title"/>
          </p:nvPr>
        </p:nvSpPr>
        <p:spPr>
          <a:xfrm>
            <a:off x="838200" y="3024051"/>
            <a:ext cx="10515600" cy="809898"/>
          </a:xfrm>
        </p:spPr>
        <p:txBody>
          <a:bodyPr>
            <a:normAutofit/>
          </a:bodyPr>
          <a:lstStyle/>
          <a:p>
            <a:pPr algn="ctr"/>
            <a:r>
              <a:rPr lang="en-US" altLang="ja-JP" sz="4000" dirty="0">
                <a:latin typeface="MS PGothic" panose="020B0600070205080204" pitchFamily="34" charset="-128"/>
                <a:ea typeface="MS PGothic" panose="020B0600070205080204" pitchFamily="34" charset="-128"/>
              </a:rPr>
              <a:t>〜</a:t>
            </a:r>
            <a:r>
              <a:rPr lang="ja-JP" altLang="en-US" sz="4000">
                <a:latin typeface="MS PGothic" panose="020B0600070205080204" pitchFamily="34" charset="-128"/>
                <a:ea typeface="MS PGothic" panose="020B0600070205080204" pitchFamily="34" charset="-128"/>
              </a:rPr>
              <a:t>日頃、感じていることを本音で話し合おう</a:t>
            </a:r>
            <a:r>
              <a:rPr lang="en-US" altLang="ja-JP" sz="4000" dirty="0">
                <a:latin typeface="MS PGothic" panose="020B0600070205080204" pitchFamily="34" charset="-128"/>
                <a:ea typeface="MS PGothic" panose="020B0600070205080204" pitchFamily="34" charset="-128"/>
              </a:rPr>
              <a:t>〜</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238934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2427194" y="2581485"/>
            <a:ext cx="7337612" cy="1695031"/>
          </a:xfrm>
        </p:spPr>
        <p:txBody>
          <a:bodyPr>
            <a:normAutofit/>
          </a:bodyPr>
          <a:lstStyle/>
          <a:p>
            <a:pPr algn="ctr"/>
            <a:r>
              <a:rPr lang="ja-JP" altLang="en-US" sz="4000">
                <a:latin typeface="MS PGothic" panose="020B0600070205080204" pitchFamily="34" charset="-128"/>
                <a:ea typeface="MS PGothic" panose="020B0600070205080204" pitchFamily="34" charset="-128"/>
              </a:rPr>
              <a:t>会員が発信すること</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186376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A79420B-B65C-5846-A1DF-FA11D861ED98}"/>
              </a:ext>
            </a:extLst>
          </p:cNvPr>
          <p:cNvSpPr txBox="1"/>
          <p:nvPr/>
        </p:nvSpPr>
        <p:spPr>
          <a:xfrm>
            <a:off x="135875" y="612845"/>
            <a:ext cx="11920251" cy="5632311"/>
          </a:xfrm>
          <a:prstGeom prst="rect">
            <a:avLst/>
          </a:prstGeom>
          <a:noFill/>
        </p:spPr>
        <p:txBody>
          <a:bodyPr wrap="none" rtlCol="0">
            <a:spAutoFit/>
          </a:bodyPr>
          <a:lstStyle/>
          <a:p>
            <a:r>
              <a:rPr lang="ja-JP" altLang="en-US" sz="2400">
                <a:latin typeface="MS PGothic" panose="020B0600070205080204" pitchFamily="34" charset="-128"/>
                <a:ea typeface="MS PGothic" panose="020B0600070205080204" pitchFamily="34" charset="-128"/>
              </a:rPr>
              <a:t>青年は理想に燃え、</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未来への期待を常に強く持っています。</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希望に満ちた明るい豊かな社会、正義が行われる理想の社会の実現を</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心から熱望するために、青年は次代の担い手として大きな責任を自覚し、</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新しい世界のための推進力にならなければならないと考えます。</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青年のこの夢を実現するため、同じ理想と使命感を持つ</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若い世代の人々を広く共通の広場に集め、</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友情を深めつつ、強く影響し合い、刺激しあって、</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“若さ”がもつ未来への無限の可能性を自分たちの手で効果的に描き出し、</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“明るい社会”を目指して、青年の情熱から生まれる果敢な行動を結集すべく、</a:t>
            </a:r>
            <a:endParaRPr lang="en-US" altLang="ja-JP" sz="2400" dirty="0">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組織された団体が青年会議所（</a:t>
            </a:r>
            <a:r>
              <a:rPr lang="en-US" altLang="ja-JP" sz="2400" dirty="0">
                <a:latin typeface="MS PGothic" panose="020B0600070205080204" pitchFamily="34" charset="-128"/>
                <a:ea typeface="MS PGothic" panose="020B0600070205080204" pitchFamily="34" charset="-128"/>
              </a:rPr>
              <a:t>JC-Junior Chamber</a:t>
            </a:r>
            <a:r>
              <a:rPr lang="ja-JP" altLang="en-US" sz="2400">
                <a:latin typeface="MS PGothic" panose="020B0600070205080204" pitchFamily="34" charset="-128"/>
                <a:ea typeface="MS PGothic" panose="020B0600070205080204" pitchFamily="34" charset="-128"/>
              </a:rPr>
              <a:t>）です。</a:t>
            </a:r>
            <a:endParaRPr lang="en-US" altLang="ja-JP" sz="2400" dirty="0">
              <a:latin typeface="MS PGothic" panose="020B0600070205080204" pitchFamily="34" charset="-128"/>
              <a:ea typeface="MS PGothic" panose="020B0600070205080204" pitchFamily="34" charset="-128"/>
            </a:endParaRPr>
          </a:p>
          <a:p>
            <a:r>
              <a:rPr lang="ja-JP" altLang="en-US" sz="2400">
                <a:solidFill>
                  <a:srgbClr val="FF0000"/>
                </a:solidFill>
                <a:latin typeface="MS PGothic" panose="020B0600070205080204" pitchFamily="34" charset="-128"/>
                <a:ea typeface="MS PGothic" panose="020B0600070205080204" pitchFamily="34" charset="-128"/>
              </a:rPr>
              <a:t>「われわれ</a:t>
            </a:r>
            <a:r>
              <a:rPr lang="en-US" altLang="ja-JP" sz="2400" dirty="0">
                <a:solidFill>
                  <a:srgbClr val="FF0000"/>
                </a:solidFill>
                <a:latin typeface="MS PGothic" panose="020B0600070205080204" pitchFamily="34" charset="-128"/>
                <a:ea typeface="MS PGothic" panose="020B0600070205080204" pitchFamily="34" charset="-128"/>
              </a:rPr>
              <a:t>JAYCEE</a:t>
            </a:r>
            <a:r>
              <a:rPr lang="ja-JP" altLang="en-US" sz="2400">
                <a:solidFill>
                  <a:srgbClr val="FF0000"/>
                </a:solidFill>
                <a:latin typeface="MS PGothic" panose="020B0600070205080204" pitchFamily="34" charset="-128"/>
                <a:ea typeface="MS PGothic" panose="020B0600070205080204" pitchFamily="34" charset="-128"/>
              </a:rPr>
              <a:t>（青年会議所会員）は、</a:t>
            </a:r>
            <a:endParaRPr lang="en-US" altLang="ja-JP" sz="2400" dirty="0">
              <a:solidFill>
                <a:srgbClr val="FF0000"/>
              </a:solidFill>
              <a:latin typeface="MS PGothic" panose="020B0600070205080204" pitchFamily="34" charset="-128"/>
              <a:ea typeface="MS PGothic" panose="020B0600070205080204" pitchFamily="34" charset="-128"/>
            </a:endParaRPr>
          </a:p>
          <a:p>
            <a:r>
              <a:rPr lang="ja-JP" altLang="en-US" sz="2400">
                <a:solidFill>
                  <a:srgbClr val="FF0000"/>
                </a:solidFill>
                <a:latin typeface="MS PGothic" panose="020B0600070205080204" pitchFamily="34" charset="-128"/>
                <a:ea typeface="MS PGothic" panose="020B0600070205080204" pitchFamily="34" charset="-128"/>
              </a:rPr>
              <a:t>社会的、国家的、国際的な責任を自覚し、志を同じうする者、相集い、</a:t>
            </a:r>
            <a:endParaRPr lang="en-US" altLang="ja-JP" sz="2400" dirty="0">
              <a:solidFill>
                <a:srgbClr val="FF0000"/>
              </a:solidFill>
              <a:latin typeface="MS PGothic" panose="020B0600070205080204" pitchFamily="34" charset="-128"/>
              <a:ea typeface="MS PGothic" panose="020B0600070205080204" pitchFamily="34" charset="-128"/>
            </a:endParaRPr>
          </a:p>
          <a:p>
            <a:r>
              <a:rPr lang="ja-JP" altLang="en-US" sz="2400">
                <a:solidFill>
                  <a:srgbClr val="FF0000"/>
                </a:solidFill>
                <a:latin typeface="MS PGothic" panose="020B0600070205080204" pitchFamily="34" charset="-128"/>
                <a:ea typeface="MS PGothic" panose="020B0600070205080204" pitchFamily="34" charset="-128"/>
              </a:rPr>
              <a:t>力を合わせ青年としての英知と勇気と情熱をもって明るい豊かな社会を築き上げよう」</a:t>
            </a:r>
            <a:endParaRPr lang="en-US" altLang="ja-JP" sz="2400" dirty="0">
              <a:solidFill>
                <a:srgbClr val="FF0000"/>
              </a:solidFill>
              <a:latin typeface="MS PGothic" panose="020B0600070205080204" pitchFamily="34" charset="-128"/>
              <a:ea typeface="MS PGothic" panose="020B0600070205080204" pitchFamily="34" charset="-128"/>
            </a:endParaRPr>
          </a:p>
          <a:p>
            <a:r>
              <a:rPr lang="ja-JP" altLang="en-US" sz="2400">
                <a:latin typeface="MS PGothic" panose="020B0600070205080204" pitchFamily="34" charset="-128"/>
                <a:ea typeface="MS PGothic" panose="020B0600070205080204" pitchFamily="34" charset="-128"/>
              </a:rPr>
              <a:t>との日本青年会議所綱領は青年会議所の決意、行動理念と目標を明確に表現しています。</a:t>
            </a:r>
            <a:endParaRPr kumimoji="1" lang="ja-JP" altLang="en-US" sz="24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183206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838200" y="2984546"/>
            <a:ext cx="10515600" cy="888909"/>
          </a:xfrm>
        </p:spPr>
        <p:txBody>
          <a:bodyPr>
            <a:normAutofit/>
          </a:bodyPr>
          <a:lstStyle/>
          <a:p>
            <a:pPr algn="ctr"/>
            <a:r>
              <a:rPr lang="ja-JP" altLang="en-US" sz="4000">
                <a:latin typeface="MS PGothic" panose="020B0600070205080204" pitchFamily="34" charset="-128"/>
                <a:ea typeface="MS PGothic" panose="020B0600070205080204" pitchFamily="34" charset="-128"/>
              </a:rPr>
              <a:t>まずは、「霧島</a:t>
            </a:r>
            <a:r>
              <a:rPr lang="en-US" altLang="ja-JP" sz="4000" dirty="0">
                <a:latin typeface="MS PGothic" panose="020B0600070205080204" pitchFamily="34" charset="-128"/>
                <a:ea typeface="MS PGothic" panose="020B0600070205080204" pitchFamily="34" charset="-128"/>
              </a:rPr>
              <a:t>JC</a:t>
            </a:r>
            <a:r>
              <a:rPr lang="ja-JP" altLang="en-US" sz="4000">
                <a:latin typeface="MS PGothic" panose="020B0600070205080204" pitchFamily="34" charset="-128"/>
                <a:ea typeface="MS PGothic" panose="020B0600070205080204" pitchFamily="34" charset="-128"/>
              </a:rPr>
              <a:t>の良いところ」</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1226681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2427194" y="2581485"/>
            <a:ext cx="7337612" cy="1695031"/>
          </a:xfrm>
        </p:spPr>
        <p:txBody>
          <a:bodyPr>
            <a:normAutofit fontScale="90000"/>
          </a:bodyPr>
          <a:lstStyle/>
          <a:p>
            <a:r>
              <a:rPr lang="ja-JP" altLang="en-US" sz="4000">
                <a:latin typeface="MS PGothic" panose="020B0600070205080204" pitchFamily="34" charset="-128"/>
                <a:ea typeface="MS PGothic" panose="020B0600070205080204" pitchFamily="34" charset="-128"/>
              </a:rPr>
              <a:t>ルール</a:t>
            </a:r>
            <a:br>
              <a:rPr lang="en-US" altLang="ja-JP" sz="4000" dirty="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・相手の意見は最後まで聞きましょう</a:t>
            </a:r>
            <a:br>
              <a:rPr lang="en-US" altLang="ja-JP" sz="4000" dirty="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・意見は絶対に否定しない</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1831983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B9E135-5DA3-8743-A624-1D260F1ED473}"/>
              </a:ext>
            </a:extLst>
          </p:cNvPr>
          <p:cNvSpPr>
            <a:spLocks noGrp="1"/>
          </p:cNvSpPr>
          <p:nvPr>
            <p:ph type="title"/>
          </p:nvPr>
        </p:nvSpPr>
        <p:spPr>
          <a:xfrm>
            <a:off x="838200" y="2991077"/>
            <a:ext cx="10515600" cy="875846"/>
          </a:xfrm>
        </p:spPr>
        <p:txBody>
          <a:bodyPr>
            <a:normAutofit/>
          </a:bodyPr>
          <a:lstStyle/>
          <a:p>
            <a:pPr algn="ctr"/>
            <a:r>
              <a:rPr lang="ja-JP" altLang="en-US">
                <a:latin typeface="MS PGothic" panose="020B0600070205080204" pitchFamily="34" charset="-128"/>
                <a:ea typeface="MS PGothic" panose="020B0600070205080204" pitchFamily="34" charset="-128"/>
              </a:rPr>
              <a:t>グループトーク：１０分</a:t>
            </a:r>
            <a:endParaRPr kumimoji="1" lang="ja-JP" altLang="en-US">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1962728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44AA8B6-D2A8-2846-8652-840B76D86C2B}"/>
              </a:ext>
            </a:extLst>
          </p:cNvPr>
          <p:cNvSpPr txBox="1"/>
          <p:nvPr/>
        </p:nvSpPr>
        <p:spPr>
          <a:xfrm>
            <a:off x="3914954" y="3013502"/>
            <a:ext cx="4362092" cy="830997"/>
          </a:xfrm>
          <a:prstGeom prst="rect">
            <a:avLst/>
          </a:prstGeom>
          <a:noFill/>
        </p:spPr>
        <p:txBody>
          <a:bodyPr wrap="none" rtlCol="0">
            <a:spAutoFit/>
          </a:bodyPr>
          <a:lstStyle/>
          <a:p>
            <a:r>
              <a:rPr lang="ja-JP" altLang="en-US" sz="4800">
                <a:latin typeface="MS PGothic" panose="020B0600070205080204" pitchFamily="34" charset="-128"/>
                <a:ea typeface="MS PGothic" panose="020B0600070205080204" pitchFamily="34" charset="-128"/>
              </a:rPr>
              <a:t>各グループ発表</a:t>
            </a:r>
            <a:endParaRPr kumimoji="1" lang="ja-JP" altLang="en-US" sz="72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253085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838200" y="2984546"/>
            <a:ext cx="10515600" cy="888909"/>
          </a:xfrm>
        </p:spPr>
        <p:txBody>
          <a:bodyPr>
            <a:normAutofit/>
          </a:bodyPr>
          <a:lstStyle/>
          <a:p>
            <a:pPr algn="ctr"/>
            <a:r>
              <a:rPr lang="ja-JP" altLang="en-US" sz="4000">
                <a:latin typeface="MS PGothic" panose="020B0600070205080204" pitchFamily="34" charset="-128"/>
                <a:ea typeface="MS PGothic" panose="020B0600070205080204" pitchFamily="34" charset="-128"/>
              </a:rPr>
              <a:t>つぎは、「霧島</a:t>
            </a:r>
            <a:r>
              <a:rPr lang="en-US" altLang="ja-JP" sz="4000" dirty="0">
                <a:latin typeface="MS PGothic" panose="020B0600070205080204" pitchFamily="34" charset="-128"/>
                <a:ea typeface="MS PGothic" panose="020B0600070205080204" pitchFamily="34" charset="-128"/>
              </a:rPr>
              <a:t>JC</a:t>
            </a:r>
            <a:r>
              <a:rPr lang="ja-JP" altLang="en-US" sz="4000">
                <a:latin typeface="MS PGothic" panose="020B0600070205080204" pitchFamily="34" charset="-128"/>
                <a:ea typeface="MS PGothic" panose="020B0600070205080204" pitchFamily="34" charset="-128"/>
              </a:rPr>
              <a:t>の改善したほうが良いところ」</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345466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9667-CC33-4849-9B8E-298DAA464320}"/>
              </a:ext>
            </a:extLst>
          </p:cNvPr>
          <p:cNvSpPr>
            <a:spLocks noGrp="1"/>
          </p:cNvSpPr>
          <p:nvPr>
            <p:ph type="title"/>
          </p:nvPr>
        </p:nvSpPr>
        <p:spPr>
          <a:xfrm>
            <a:off x="2427194" y="2581485"/>
            <a:ext cx="7337612" cy="1695031"/>
          </a:xfrm>
        </p:spPr>
        <p:txBody>
          <a:bodyPr>
            <a:normAutofit fontScale="90000"/>
          </a:bodyPr>
          <a:lstStyle/>
          <a:p>
            <a:r>
              <a:rPr lang="ja-JP" altLang="en-US" sz="4000">
                <a:latin typeface="MS PGothic" panose="020B0600070205080204" pitchFamily="34" charset="-128"/>
                <a:ea typeface="MS PGothic" panose="020B0600070205080204" pitchFamily="34" charset="-128"/>
              </a:rPr>
              <a:t>ルール</a:t>
            </a:r>
            <a:br>
              <a:rPr lang="en-US" altLang="ja-JP" sz="4000" dirty="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・相手の意見は最後まで聞きましょう</a:t>
            </a:r>
            <a:br>
              <a:rPr lang="en-US" altLang="ja-JP" sz="4000" dirty="0">
                <a:latin typeface="MS PGothic" panose="020B0600070205080204" pitchFamily="34" charset="-128"/>
                <a:ea typeface="MS PGothic" panose="020B0600070205080204" pitchFamily="34" charset="-128"/>
              </a:rPr>
            </a:br>
            <a:r>
              <a:rPr lang="ja-JP" altLang="en-US" sz="4000">
                <a:latin typeface="MS PGothic" panose="020B0600070205080204" pitchFamily="34" charset="-128"/>
                <a:ea typeface="MS PGothic" panose="020B0600070205080204" pitchFamily="34" charset="-128"/>
              </a:rPr>
              <a:t>・意見は絶対に否定しない</a:t>
            </a:r>
            <a:endParaRPr kumimoji="1" lang="ja-JP" altLang="en-US" sz="400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274251282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333</Words>
  <Application>Microsoft Macintosh PowerPoint</Application>
  <PresentationFormat>ワイド画面</PresentationFormat>
  <Paragraphs>34</Paragraphs>
  <Slides>20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20</vt:i4>
      </vt:variant>
    </vt:vector>
  </HeadingPairs>
  <TitlesOfParts>
    <vt:vector size="25" baseType="lpstr">
      <vt:lpstr>MS PGothic</vt:lpstr>
      <vt:lpstr>游ゴシック</vt:lpstr>
      <vt:lpstr>游ゴシック Light</vt:lpstr>
      <vt:lpstr>Arial</vt:lpstr>
      <vt:lpstr>Office テーマ</vt:lpstr>
      <vt:lpstr>PowerPoint プレゼンテーション</vt:lpstr>
      <vt:lpstr>〜日頃、感じていることを本音で話し合おう〜</vt:lpstr>
      <vt:lpstr>PowerPoint プレゼンテーション</vt:lpstr>
      <vt:lpstr>まずは、「霧島JCの良いところ」</vt:lpstr>
      <vt:lpstr>ルール ・相手の意見は最後まで聞きましょう ・意見は絶対に否定しない</vt:lpstr>
      <vt:lpstr>グループトーク：１０分</vt:lpstr>
      <vt:lpstr>PowerPoint プレゼンテーション</vt:lpstr>
      <vt:lpstr>つぎは、「霧島JCの改善したほうが良いところ」</vt:lpstr>
      <vt:lpstr>ルール ・相手の意見は最後まで聞きましょう ・意見は絶対に否定しない</vt:lpstr>
      <vt:lpstr>グループトーク：１０分</vt:lpstr>
      <vt:lpstr>PowerPoint プレゼンテーション</vt:lpstr>
      <vt:lpstr>さらに、「改善部分の解決策」</vt:lpstr>
      <vt:lpstr>グループトーク：１０分</vt:lpstr>
      <vt:lpstr>PowerPoint プレゼンテーション</vt:lpstr>
      <vt:lpstr>最後に、「なぜJC活動・運動を続けているのか」</vt:lpstr>
      <vt:lpstr>グループトーク：１０分</vt:lpstr>
      <vt:lpstr>PowerPoint プレゼンテーション</vt:lpstr>
      <vt:lpstr>青年会議所ってどんなところ？</vt:lpstr>
      <vt:lpstr>正しい正解は無い</vt:lpstr>
      <vt:lpstr>会員が発信すること</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0619 yukky</dc:creator>
  <cp:lastModifiedBy>0619 yukky</cp:lastModifiedBy>
  <cp:revision>13</cp:revision>
  <dcterms:created xsi:type="dcterms:W3CDTF">2019-01-04T16:19:34Z</dcterms:created>
  <dcterms:modified xsi:type="dcterms:W3CDTF">2019-03-18T16:18:49Z</dcterms:modified>
</cp:coreProperties>
</file>