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63" r:id="rId5"/>
    <p:sldId id="257" r:id="rId6"/>
    <p:sldId id="264" r:id="rId7"/>
    <p:sldId id="258" r:id="rId8"/>
    <p:sldId id="259" r:id="rId9"/>
    <p:sldId id="265" r:id="rId10"/>
    <p:sldId id="260" r:id="rId11"/>
    <p:sldId id="308" r:id="rId12"/>
    <p:sldId id="309" r:id="rId13"/>
    <p:sldId id="310" r:id="rId14"/>
    <p:sldId id="311" r:id="rId15"/>
    <p:sldId id="312" r:id="rId16"/>
    <p:sldId id="313" r:id="rId17"/>
    <p:sldId id="314" r:id="rId18"/>
    <p:sldId id="315" r:id="rId19"/>
    <p:sldId id="316" r:id="rId20"/>
    <p:sldId id="317"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180CFE8-A102-4CEC-80F5-DA42EFDCCBBF}">
          <p14:sldIdLst>
            <p14:sldId id="256"/>
            <p14:sldId id="262"/>
            <p14:sldId id="261"/>
            <p14:sldId id="263"/>
            <p14:sldId id="257"/>
            <p14:sldId id="264"/>
            <p14:sldId id="258"/>
            <p14:sldId id="259"/>
            <p14:sldId id="265"/>
            <p14:sldId id="260"/>
            <p14:sldId id="308"/>
            <p14:sldId id="309"/>
            <p14:sldId id="310"/>
            <p14:sldId id="311"/>
            <p14:sldId id="312"/>
            <p14:sldId id="313"/>
            <p14:sldId id="314"/>
            <p14:sldId id="315"/>
            <p14:sldId id="316"/>
            <p14:sldId id="317"/>
            <p14:sldId id="266"/>
            <p14:sldId id="267"/>
            <p14:sldId id="268"/>
            <p14:sldId id="269"/>
            <p14:sldId id="270"/>
            <p14:sldId id="271"/>
            <p14:sldId id="272"/>
            <p14:sldId id="273"/>
            <p14:sldId id="274"/>
            <p14:sldId id="275"/>
            <p14:sldId id="276"/>
            <p14:sldId id="277"/>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E17671-308A-440F-B089-C4279DF28A7F}"/>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D939B17-D7D7-4F52-9007-74C631DC64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F79426B7-886C-41B4-B2B3-16B75AE44FE3}"/>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C739E1C6-56D6-4ED8-8141-1E82805CF1A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9D6B306-08DB-43B2-881F-C9BE33FE1466}"/>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1242629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73F574-FB80-4585-BF39-F0C0AD574D8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306C497-21BE-42E7-BFDE-10CF3FA26E8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2282F97-DB9F-4752-BB7D-0799F7340A71}"/>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E90292A0-E336-4286-BA5D-6AA02192707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BA0F737-889C-444A-845B-FF118322A308}"/>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892368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0CF02C9-AD9D-43A2-B8CF-6BC01D5C502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11ADB11-3EF9-4370-9B09-BED3FB9F0E3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71E0EFE-C08E-4D51-A91F-197A17CAAF8C}"/>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8FE99B7D-6FDB-4923-9A8F-B947027D821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FC6D2B9-35F1-4532-B90F-8F7312DCFBD3}"/>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292005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969489-DFB4-4966-BB49-C1ACAA68850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A877253-F362-4EE0-8386-152134C1097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71DBA46-6BCE-4702-BFB0-D3708266B9E8}"/>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8BF00F0E-8947-43DC-83C4-B47CA93524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EB64023-19D3-4496-B1EE-4C8B42D9BD23}"/>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839427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F4511C-B8FB-4588-9DC8-A63ED5A9D19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9647286-A798-447A-8E23-D5412D9720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634BF60-5E0B-4172-9B80-86688C5AFBF6}"/>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82542C11-A25D-4B48-937F-B842E9B6521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7C2F015-79A4-40B6-A3FF-6FA9938DBE39}"/>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561191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3451EF-96FF-4F4A-AC43-FD2E69C2DD0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A49BC12-2E0F-4861-A74A-FF58AFA2467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D68629B-08DA-49AD-A2CD-41B92914974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CC69C3B-D58F-41EC-954F-482B4FFE565D}"/>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6" name="フッター プレースホルダー 5">
            <a:extLst>
              <a:ext uri="{FF2B5EF4-FFF2-40B4-BE49-F238E27FC236}">
                <a16:creationId xmlns:a16="http://schemas.microsoft.com/office/drawing/2014/main" id="{C66E2EFC-729C-489F-904D-15F3DC44CC8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BDFC544-5C73-4CE7-9B18-04D56F387731}"/>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739889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A3529B-8F09-4E95-82A4-45F6ABAFC7E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C24EA88-DB61-4722-84D8-4A0C225CD0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91633D0-1EA9-4BB7-AE74-57C62428B28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3786CD7-37D3-472D-909D-2CB08A1A36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74EA4EF-01C7-4DAE-BF18-CCB482626AF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CF32F6A-5DB8-435F-A694-F71C717B6F36}"/>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8" name="フッター プレースホルダー 7">
            <a:extLst>
              <a:ext uri="{FF2B5EF4-FFF2-40B4-BE49-F238E27FC236}">
                <a16:creationId xmlns:a16="http://schemas.microsoft.com/office/drawing/2014/main" id="{9549D0E4-DD5C-4ED9-8BEA-AA8C69196F4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A23866D-29D1-410E-A7C8-A3DBC610EC62}"/>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1943480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E86D4A-921D-4FD3-B176-8A4E68D98D8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E89F9E5-6964-4871-AFB1-1CB1202D3B33}"/>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4" name="フッター プレースホルダー 3">
            <a:extLst>
              <a:ext uri="{FF2B5EF4-FFF2-40B4-BE49-F238E27FC236}">
                <a16:creationId xmlns:a16="http://schemas.microsoft.com/office/drawing/2014/main" id="{BD9A4502-F3FB-4591-A9C0-3C6DD0128FE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CE6CCEA-FDE6-4E6A-887B-DD91F655EFC1}"/>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402552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4865E361-E27D-4CDD-B074-E5F5F8FEEBA1}"/>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3" name="フッター プレースホルダー 2">
            <a:extLst>
              <a:ext uri="{FF2B5EF4-FFF2-40B4-BE49-F238E27FC236}">
                <a16:creationId xmlns:a16="http://schemas.microsoft.com/office/drawing/2014/main" id="{E671E763-F8C2-4B18-8CC5-B4C0AEB906B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1FEBCB-D5B4-4E16-ABE4-92221141E077}"/>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2239313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13CDC1-79E2-47DF-B15F-EB1633EE3E6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8AED1FB-D85B-4A63-B1BA-6DCBFFBBC9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B197A3F9-7A24-4D3B-8D30-701A2876E5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25094F7-1F8D-4DD1-B157-CD3AC20562BD}"/>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6" name="フッター プレースホルダー 5">
            <a:extLst>
              <a:ext uri="{FF2B5EF4-FFF2-40B4-BE49-F238E27FC236}">
                <a16:creationId xmlns:a16="http://schemas.microsoft.com/office/drawing/2014/main" id="{CB54F9F8-804B-4CBB-8B38-CBD25C743A9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4C80F9E-1F88-42B7-A2D6-03DD2206490E}"/>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945275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59EDAD-E982-42E3-A3E9-0DDFCE20203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AC66A06-74A5-46A2-AC35-0756E075D9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154CF72-BEA2-4039-8021-ABE843A34E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3A132D5-CAAC-401B-8242-B943DBEE60F2}"/>
              </a:ext>
            </a:extLst>
          </p:cNvPr>
          <p:cNvSpPr>
            <a:spLocks noGrp="1"/>
          </p:cNvSpPr>
          <p:nvPr>
            <p:ph type="dt" sz="half" idx="10"/>
          </p:nvPr>
        </p:nvSpPr>
        <p:spPr/>
        <p:txBody>
          <a:bodyPr/>
          <a:lstStyle/>
          <a:p>
            <a:fld id="{70AFCFAC-1747-4B57-A00C-4894BC0C5CCB}" type="datetimeFigureOut">
              <a:rPr kumimoji="1" lang="ja-JP" altLang="en-US" smtClean="0"/>
              <a:t>2019/2/11</a:t>
            </a:fld>
            <a:endParaRPr kumimoji="1" lang="ja-JP" altLang="en-US"/>
          </a:p>
        </p:txBody>
      </p:sp>
      <p:sp>
        <p:nvSpPr>
          <p:cNvPr id="6" name="フッター プレースホルダー 5">
            <a:extLst>
              <a:ext uri="{FF2B5EF4-FFF2-40B4-BE49-F238E27FC236}">
                <a16:creationId xmlns:a16="http://schemas.microsoft.com/office/drawing/2014/main" id="{58821980-0F41-40F6-BFC5-8CA9CA7E115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0D01AA3-E27C-441E-8933-F14F2A5C176F}"/>
              </a:ext>
            </a:extLst>
          </p:cNvPr>
          <p:cNvSpPr>
            <a:spLocks noGrp="1"/>
          </p:cNvSpPr>
          <p:nvPr>
            <p:ph type="sldNum" sz="quarter" idx="12"/>
          </p:nvPr>
        </p:nvSpPr>
        <p:spPr/>
        <p:txBody>
          <a:body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1327535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9370A23D-171B-4A0B-B8E9-86660B29C5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8DDF5A2-EC3F-4405-ACE7-FEBAD453D2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6C03217-32DC-41E9-B082-4EDDE7A6A4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AFCFAC-1747-4B57-A00C-4894BC0C5CCB}" type="datetimeFigureOut">
              <a:rPr kumimoji="1" lang="ja-JP" altLang="en-US" smtClean="0"/>
              <a:t>2019/2/11</a:t>
            </a:fld>
            <a:endParaRPr kumimoji="1" lang="ja-JP" altLang="en-US"/>
          </a:p>
        </p:txBody>
      </p:sp>
      <p:sp>
        <p:nvSpPr>
          <p:cNvPr id="5" name="フッター プレースホルダー 4">
            <a:extLst>
              <a:ext uri="{FF2B5EF4-FFF2-40B4-BE49-F238E27FC236}">
                <a16:creationId xmlns:a16="http://schemas.microsoft.com/office/drawing/2014/main" id="{07E56FC2-3925-4AF7-BFB5-2ADBC0DCC7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88E1378-3941-4E2D-BCC9-27097C797C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17F6CA-318F-4277-A546-DA82AB54EB15}" type="slidenum">
              <a:rPr kumimoji="1" lang="ja-JP" altLang="en-US" smtClean="0"/>
              <a:t>‹#›</a:t>
            </a:fld>
            <a:endParaRPr kumimoji="1" lang="ja-JP" altLang="en-US"/>
          </a:p>
        </p:txBody>
      </p:sp>
    </p:spTree>
    <p:extLst>
      <p:ext uri="{BB962C8B-B14F-4D97-AF65-F5344CB8AC3E}">
        <p14:creationId xmlns:p14="http://schemas.microsoft.com/office/powerpoint/2010/main" val="388551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E01420-383D-43CD-A164-A7253C3B56D2}"/>
              </a:ext>
            </a:extLst>
          </p:cNvPr>
          <p:cNvSpPr>
            <a:spLocks noGrp="1"/>
          </p:cNvSpPr>
          <p:nvPr>
            <p:ph type="ctrTitle"/>
          </p:nvPr>
        </p:nvSpPr>
        <p:spPr>
          <a:xfrm>
            <a:off x="1524000" y="225721"/>
            <a:ext cx="9144000" cy="2387600"/>
          </a:xfrm>
        </p:spPr>
        <p:txBody>
          <a:bodyPr>
            <a:normAutofit/>
          </a:bodyPr>
          <a:lstStyle/>
          <a:p>
            <a:r>
              <a:rPr lang="ja-JP" altLang="en-US" sz="4800" b="1" dirty="0">
                <a:latin typeface="AR丸ゴシック体M" panose="020B0609010101010101" pitchFamily="49" charset="-128"/>
                <a:ea typeface="AR丸ゴシック体M" panose="020B0609010101010101" pitchFamily="49" charset="-128"/>
              </a:rPr>
              <a:t>公益社団法人霧島青年会議所</a:t>
            </a:r>
            <a:br>
              <a:rPr lang="en-US" altLang="ja-JP" sz="4800" b="1" dirty="0">
                <a:latin typeface="AR丸ゴシック体M" panose="020B0609010101010101" pitchFamily="49" charset="-128"/>
                <a:ea typeface="AR丸ゴシック体M" panose="020B0609010101010101" pitchFamily="49" charset="-128"/>
              </a:rPr>
            </a:br>
            <a:r>
              <a:rPr lang="en-US" altLang="ja-JP" sz="4800" b="1" dirty="0">
                <a:latin typeface="AR丸ゴシック体M" panose="020B0609010101010101" pitchFamily="49" charset="-128"/>
                <a:ea typeface="AR丸ゴシック体M" panose="020B0609010101010101" pitchFamily="49" charset="-128"/>
              </a:rPr>
              <a:t>4</a:t>
            </a:r>
            <a:r>
              <a:rPr lang="ja-JP" altLang="en-US" sz="4800" b="1" dirty="0">
                <a:latin typeface="AR丸ゴシック体M" panose="020B0609010101010101" pitchFamily="49" charset="-128"/>
                <a:ea typeface="AR丸ゴシック体M" panose="020B0609010101010101" pitchFamily="49" charset="-128"/>
              </a:rPr>
              <a:t>月例会メインプログラム</a:t>
            </a:r>
            <a:endParaRPr kumimoji="1" lang="ja-JP" altLang="en-US" sz="4800" b="1" dirty="0">
              <a:latin typeface="AR丸ゴシック体M" panose="020B0609010101010101" pitchFamily="49" charset="-128"/>
              <a:ea typeface="AR丸ゴシック体M" panose="020B0609010101010101" pitchFamily="49" charset="-128"/>
            </a:endParaRPr>
          </a:p>
        </p:txBody>
      </p:sp>
      <p:sp>
        <p:nvSpPr>
          <p:cNvPr id="3" name="字幕 2">
            <a:extLst>
              <a:ext uri="{FF2B5EF4-FFF2-40B4-BE49-F238E27FC236}">
                <a16:creationId xmlns:a16="http://schemas.microsoft.com/office/drawing/2014/main" id="{3D0C2DAE-2F04-46A8-81C0-542EC19D0AEF}"/>
              </a:ext>
            </a:extLst>
          </p:cNvPr>
          <p:cNvSpPr>
            <a:spLocks noGrp="1"/>
          </p:cNvSpPr>
          <p:nvPr>
            <p:ph type="subTitle" idx="1"/>
          </p:nvPr>
        </p:nvSpPr>
        <p:spPr>
          <a:xfrm>
            <a:off x="0" y="3602038"/>
            <a:ext cx="12192000" cy="1655762"/>
          </a:xfrm>
        </p:spPr>
        <p:txBody>
          <a:bodyPr>
            <a:normAutofit/>
          </a:bodyPr>
          <a:lstStyle/>
          <a:p>
            <a:r>
              <a:rPr kumimoji="1" lang="en-US" altLang="ja-JP" sz="6000" b="1" dirty="0">
                <a:latin typeface="AR丸ゴシック体M" panose="020B0609010101010101" pitchFamily="49" charset="-128"/>
                <a:ea typeface="AR丸ゴシック体M" panose="020B0609010101010101" pitchFamily="49" charset="-128"/>
              </a:rPr>
              <a:t>【</a:t>
            </a:r>
            <a:r>
              <a:rPr kumimoji="1" lang="ja-JP" altLang="en-US" sz="6000" b="1" dirty="0">
                <a:latin typeface="AR丸ゴシック体M" panose="020B0609010101010101" pitchFamily="49" charset="-128"/>
                <a:ea typeface="AR丸ゴシック体M" panose="020B0609010101010101" pitchFamily="49" charset="-128"/>
              </a:rPr>
              <a:t>まちづくりディスカッション</a:t>
            </a:r>
            <a:r>
              <a:rPr kumimoji="1" lang="en-US" altLang="ja-JP" sz="6000" b="1" dirty="0">
                <a:latin typeface="AR丸ゴシック体M" panose="020B0609010101010101" pitchFamily="49" charset="-128"/>
                <a:ea typeface="AR丸ゴシック体M" panose="020B0609010101010101" pitchFamily="49" charset="-128"/>
              </a:rPr>
              <a:t>】</a:t>
            </a:r>
            <a:endParaRPr kumimoji="1" lang="ja-JP" altLang="en-US" sz="6000" b="1" dirty="0">
              <a:latin typeface="AR丸ゴシック体M" panose="020B0609010101010101" pitchFamily="49" charset="-128"/>
              <a:ea typeface="AR丸ゴシック体M" panose="020B0609010101010101" pitchFamily="49" charset="-128"/>
            </a:endParaRPr>
          </a:p>
        </p:txBody>
      </p:sp>
    </p:spTree>
    <p:extLst>
      <p:ext uri="{BB962C8B-B14F-4D97-AF65-F5344CB8AC3E}">
        <p14:creationId xmlns:p14="http://schemas.microsoft.com/office/powerpoint/2010/main" val="2326862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7E0BA28-C952-4E09-84BA-B352F01EAAE0}"/>
              </a:ext>
            </a:extLst>
          </p:cNvPr>
          <p:cNvSpPr>
            <a:spLocks noGrp="1"/>
          </p:cNvSpPr>
          <p:nvPr>
            <p:ph idx="1"/>
          </p:nvPr>
        </p:nvSpPr>
        <p:spPr>
          <a:xfrm>
            <a:off x="259359" y="240106"/>
            <a:ext cx="11636229" cy="6445920"/>
          </a:xfrm>
        </p:spPr>
        <p:txBody>
          <a:bodyPr>
            <a:noAutofit/>
          </a:bodyPr>
          <a:lstStyle/>
          <a:p>
            <a:pPr marL="0" indent="0" fontAlgn="base">
              <a:lnSpc>
                <a:spcPct val="100000"/>
              </a:lnSpc>
              <a:buNone/>
            </a:pPr>
            <a:r>
              <a:rPr lang="ja-JP" altLang="en-US" sz="2000" b="1" u="sng" dirty="0">
                <a:latin typeface="AR丸ゴシック体M" panose="020B0609010101010101" pitchFamily="49" charset="-128"/>
                <a:ea typeface="AR丸ゴシック体M" panose="020B0609010101010101" pitchFamily="49" charset="-128"/>
              </a:rPr>
              <a:t>◆意見は簡潔にまとめる</a:t>
            </a:r>
          </a:p>
          <a:p>
            <a:pPr fontAlgn="base">
              <a:lnSpc>
                <a:spcPct val="100000"/>
              </a:lnSpc>
            </a:pPr>
            <a:r>
              <a:rPr lang="ja-JP" altLang="en-US" sz="2000" dirty="0">
                <a:latin typeface="AR丸ゴシック体M" panose="020B0609010101010101" pitchFamily="49" charset="-128"/>
                <a:ea typeface="AR丸ゴシック体M" panose="020B0609010101010101" pitchFamily="49" charset="-128"/>
              </a:rPr>
              <a:t>積極的に発言することは大切ですが、長時間一人で話してしまわない。</a:t>
            </a:r>
            <a:endParaRPr lang="en-US" altLang="ja-JP" sz="2000" dirty="0">
              <a:latin typeface="AR丸ゴシック体M" panose="020B0609010101010101" pitchFamily="49" charset="-128"/>
              <a:ea typeface="AR丸ゴシック体M" panose="020B0609010101010101" pitchFamily="49" charset="-128"/>
            </a:endParaRPr>
          </a:p>
          <a:p>
            <a:pPr marL="0" indent="0" fontAlgn="base">
              <a:lnSpc>
                <a:spcPct val="100000"/>
              </a:lnSpc>
              <a:buNone/>
            </a:pPr>
            <a:r>
              <a:rPr lang="ja-JP" altLang="en-US" sz="2000" dirty="0">
                <a:latin typeface="AR丸ゴシック体M" panose="020B0609010101010101" pitchFamily="49" charset="-128"/>
                <a:ea typeface="AR丸ゴシック体M" panose="020B0609010101010101" pitchFamily="49" charset="-128"/>
              </a:rPr>
              <a:t>　一人ひとりが話せる時間は限られていることを意識し、簡潔な意見の主張を心がけましょう。</a:t>
            </a:r>
          </a:p>
          <a:p>
            <a:pPr marL="0" indent="0" fontAlgn="base">
              <a:lnSpc>
                <a:spcPct val="100000"/>
              </a:lnSpc>
              <a:buNone/>
            </a:pPr>
            <a:endParaRPr lang="en-US" altLang="ja-JP" sz="2000" b="1" dirty="0">
              <a:latin typeface="AR丸ゴシック体M" panose="020B0609010101010101" pitchFamily="49" charset="-128"/>
              <a:ea typeface="AR丸ゴシック体M" panose="020B0609010101010101" pitchFamily="49" charset="-128"/>
            </a:endParaRPr>
          </a:p>
          <a:p>
            <a:pPr marL="0" indent="0" fontAlgn="base">
              <a:lnSpc>
                <a:spcPct val="100000"/>
              </a:lnSpc>
              <a:buNone/>
            </a:pPr>
            <a:r>
              <a:rPr lang="ja-JP" altLang="en-US" sz="2000" b="1" u="sng" dirty="0">
                <a:latin typeface="AR丸ゴシック体M" panose="020B0609010101010101" pitchFamily="49" charset="-128"/>
                <a:ea typeface="AR丸ゴシック体M" panose="020B0609010101010101" pitchFamily="49" charset="-128"/>
              </a:rPr>
              <a:t>◆相手の意見や人格を否定しない</a:t>
            </a:r>
          </a:p>
          <a:p>
            <a:pPr fontAlgn="base">
              <a:lnSpc>
                <a:spcPct val="100000"/>
              </a:lnSpc>
            </a:pPr>
            <a:r>
              <a:rPr lang="ja-JP" altLang="en-US" sz="2000" dirty="0">
                <a:latin typeface="AR丸ゴシック体M" panose="020B0609010101010101" pitchFamily="49" charset="-128"/>
                <a:ea typeface="AR丸ゴシック体M" panose="020B0609010101010101" pitchFamily="49" charset="-128"/>
              </a:rPr>
              <a:t>ほかのグループメンバーを否定したり、自分の意見を無理に通そうとしたりするのはやめましょう。</a:t>
            </a:r>
            <a:br>
              <a:rPr lang="ja-JP" altLang="en-US" sz="2000" dirty="0">
                <a:latin typeface="AR丸ゴシック体M" panose="020B0609010101010101" pitchFamily="49" charset="-128"/>
                <a:ea typeface="AR丸ゴシック体M" panose="020B0609010101010101" pitchFamily="49" charset="-128"/>
              </a:rPr>
            </a:br>
            <a:r>
              <a:rPr lang="ja-JP" altLang="en-US" sz="2000" dirty="0">
                <a:latin typeface="AR丸ゴシック体M" panose="020B0609010101010101" pitchFamily="49" charset="-128"/>
                <a:ea typeface="AR丸ゴシック体M" panose="020B0609010101010101" pitchFamily="49" charset="-128"/>
              </a:rPr>
              <a:t>メンバーが否定的な言動をしている場合は、ほかの人のアイデアを聞いたり、意見をまとめたりするなどしてディスカッションを進めるのが適切です。</a:t>
            </a:r>
          </a:p>
          <a:p>
            <a:pPr marL="0" indent="0" fontAlgn="base">
              <a:lnSpc>
                <a:spcPct val="100000"/>
              </a:lnSpc>
              <a:buNone/>
            </a:pPr>
            <a:endParaRPr lang="en-US" altLang="ja-JP" sz="2000" b="1" dirty="0">
              <a:latin typeface="AR丸ゴシック体M" panose="020B0609010101010101" pitchFamily="49" charset="-128"/>
              <a:ea typeface="AR丸ゴシック体M" panose="020B0609010101010101" pitchFamily="49" charset="-128"/>
            </a:endParaRPr>
          </a:p>
          <a:p>
            <a:pPr marL="0" indent="0" fontAlgn="base">
              <a:lnSpc>
                <a:spcPct val="100000"/>
              </a:lnSpc>
              <a:buNone/>
            </a:pPr>
            <a:r>
              <a:rPr lang="ja-JP" altLang="en-US" sz="2000" b="1" u="sng" dirty="0">
                <a:latin typeface="AR丸ゴシック体M" panose="020B0609010101010101" pitchFamily="49" charset="-128"/>
                <a:ea typeface="AR丸ゴシック体M" panose="020B0609010101010101" pitchFamily="49" charset="-128"/>
              </a:rPr>
              <a:t>◆適度な発言を心がける</a:t>
            </a:r>
          </a:p>
          <a:p>
            <a:pPr fontAlgn="base">
              <a:lnSpc>
                <a:spcPct val="100000"/>
              </a:lnSpc>
            </a:pPr>
            <a:r>
              <a:rPr lang="ja-JP" altLang="en-US" sz="2000" dirty="0">
                <a:latin typeface="AR丸ゴシック体M" panose="020B0609010101010101" pitchFamily="49" charset="-128"/>
                <a:ea typeface="AR丸ゴシック体M" panose="020B0609010101010101" pitchFamily="49" charset="-128"/>
              </a:rPr>
              <a:t>グループディスカッションの中で発言しない人がいないように周りをよく見て発言を促すようにしましょう。グループメンバーの意見が優れていたとしても、自信をなくさずに考えを述べましょう。</a:t>
            </a:r>
          </a:p>
          <a:p>
            <a:pPr marL="0" indent="0" fontAlgn="base">
              <a:lnSpc>
                <a:spcPct val="100000"/>
              </a:lnSpc>
              <a:buNone/>
            </a:pPr>
            <a:endParaRPr lang="en-US" altLang="ja-JP" sz="2000" b="1" dirty="0">
              <a:latin typeface="AR丸ゴシック体M" panose="020B0609010101010101" pitchFamily="49" charset="-128"/>
              <a:ea typeface="AR丸ゴシック体M" panose="020B0609010101010101" pitchFamily="49" charset="-128"/>
            </a:endParaRPr>
          </a:p>
          <a:p>
            <a:pPr marL="0" indent="0" fontAlgn="base">
              <a:lnSpc>
                <a:spcPct val="100000"/>
              </a:lnSpc>
              <a:buNone/>
            </a:pPr>
            <a:r>
              <a:rPr lang="ja-JP" altLang="en-US" sz="2000" b="1" u="sng" dirty="0">
                <a:latin typeface="AR丸ゴシック体M" panose="020B0609010101010101" pitchFamily="49" charset="-128"/>
                <a:ea typeface="AR丸ゴシック体M" panose="020B0609010101010101" pitchFamily="49" charset="-128"/>
              </a:rPr>
              <a:t>◆タイムスケジュールを意識する</a:t>
            </a:r>
          </a:p>
          <a:p>
            <a:pPr fontAlgn="base">
              <a:lnSpc>
                <a:spcPct val="100000"/>
              </a:lnSpc>
            </a:pPr>
            <a:r>
              <a:rPr lang="ja-JP" altLang="en-US" sz="2000" dirty="0">
                <a:latin typeface="AR丸ゴシック体M" panose="020B0609010101010101" pitchFamily="49" charset="-128"/>
                <a:ea typeface="AR丸ゴシック体M" panose="020B0609010101010101" pitchFamily="49" charset="-128"/>
              </a:rPr>
              <a:t>タイムスケジュールを意識しないと、結果的にまとめの時間がなくなる場合があります。</a:t>
            </a:r>
            <a:endParaRPr lang="en-US" altLang="ja-JP" sz="2000" dirty="0">
              <a:latin typeface="AR丸ゴシック体M" panose="020B0609010101010101" pitchFamily="49" charset="-128"/>
              <a:ea typeface="AR丸ゴシック体M" panose="020B0609010101010101" pitchFamily="49" charset="-128"/>
            </a:endParaRPr>
          </a:p>
          <a:p>
            <a:pPr marL="0" indent="0" fontAlgn="base">
              <a:lnSpc>
                <a:spcPct val="100000"/>
              </a:lnSpc>
              <a:buNone/>
            </a:pPr>
            <a:r>
              <a:rPr lang="ja-JP" altLang="en-US" sz="2000" dirty="0">
                <a:latin typeface="AR丸ゴシック体M" panose="020B0609010101010101" pitchFamily="49" charset="-128"/>
                <a:ea typeface="AR丸ゴシック体M" panose="020B0609010101010101" pitchFamily="49" charset="-128"/>
              </a:rPr>
              <a:t>　ディスカッションがスムーズに進むよう、時間を意識した行動を心がけましょう。</a:t>
            </a:r>
            <a:endParaRPr kumimoji="1" lang="ja-JP" altLang="en-US" sz="2000" dirty="0">
              <a:latin typeface="AR丸ゴシック体M" panose="020B0609010101010101" pitchFamily="49" charset="-128"/>
              <a:ea typeface="AR丸ゴシック体M" panose="020B0609010101010101" pitchFamily="49" charset="-128"/>
            </a:endParaRPr>
          </a:p>
        </p:txBody>
      </p:sp>
    </p:spTree>
    <p:extLst>
      <p:ext uri="{BB962C8B-B14F-4D97-AF65-F5344CB8AC3E}">
        <p14:creationId xmlns:p14="http://schemas.microsoft.com/office/powerpoint/2010/main" val="3626181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46861B-5B00-45A2-8F64-A711424FDB77}"/>
              </a:ext>
            </a:extLst>
          </p:cNvPr>
          <p:cNvSpPr>
            <a:spLocks noGrp="1"/>
          </p:cNvSpPr>
          <p:nvPr>
            <p:ph type="title"/>
          </p:nvPr>
        </p:nvSpPr>
        <p:spPr>
          <a:xfrm>
            <a:off x="838200" y="2766218"/>
            <a:ext cx="10515600" cy="1325563"/>
          </a:xfrm>
        </p:spPr>
        <p:txBody>
          <a:bodyPr>
            <a:normAutofit/>
          </a:bodyPr>
          <a:lstStyle/>
          <a:p>
            <a:r>
              <a:rPr kumimoji="1" lang="ja-JP" altLang="en-US" sz="3200" dirty="0">
                <a:latin typeface="AR丸ゴシック体M" panose="020B0609010101010101" pitchFamily="49" charset="-128"/>
                <a:ea typeface="AR丸ゴシック体M" panose="020B0609010101010101" pitchFamily="49" charset="-128"/>
              </a:rPr>
              <a:t>人口流出対策事例</a:t>
            </a:r>
          </a:p>
        </p:txBody>
      </p:sp>
    </p:spTree>
    <p:extLst>
      <p:ext uri="{BB962C8B-B14F-4D97-AF65-F5344CB8AC3E}">
        <p14:creationId xmlns:p14="http://schemas.microsoft.com/office/powerpoint/2010/main" val="684524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2">
            <a:extLst>
              <a:ext uri="{FF2B5EF4-FFF2-40B4-BE49-F238E27FC236}">
                <a16:creationId xmlns:a16="http://schemas.microsoft.com/office/drawing/2014/main" id="{BF3C67DF-7715-44C2-AC99-3E61E82C5E2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4039553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3">
            <a:extLst>
              <a:ext uri="{FF2B5EF4-FFF2-40B4-BE49-F238E27FC236}">
                <a16:creationId xmlns:a16="http://schemas.microsoft.com/office/drawing/2014/main" id="{4E86D161-8D87-4252-9A11-B52F5A6DAFF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906739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4">
            <a:extLst>
              <a:ext uri="{FF2B5EF4-FFF2-40B4-BE49-F238E27FC236}">
                <a16:creationId xmlns:a16="http://schemas.microsoft.com/office/drawing/2014/main" id="{1203AEC6-A496-4368-903E-42BD946383A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521100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5">
            <a:extLst>
              <a:ext uri="{FF2B5EF4-FFF2-40B4-BE49-F238E27FC236}">
                <a16:creationId xmlns:a16="http://schemas.microsoft.com/office/drawing/2014/main" id="{2FA46961-5A8C-455D-881C-612B3349C9A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929017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6">
            <a:extLst>
              <a:ext uri="{FF2B5EF4-FFF2-40B4-BE49-F238E27FC236}">
                <a16:creationId xmlns:a16="http://schemas.microsoft.com/office/drawing/2014/main" id="{C4FA1471-5BEC-470F-A28D-C798B66A7C82}"/>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33313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7">
            <a:extLst>
              <a:ext uri="{FF2B5EF4-FFF2-40B4-BE49-F238E27FC236}">
                <a16:creationId xmlns:a16="http://schemas.microsoft.com/office/drawing/2014/main" id="{AF02DEFF-514C-4AE3-B2BC-F32A9EED3C2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292019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8">
            <a:extLst>
              <a:ext uri="{FF2B5EF4-FFF2-40B4-BE49-F238E27FC236}">
                <a16:creationId xmlns:a16="http://schemas.microsoft.com/office/drawing/2014/main" id="{5497336D-4CE8-46C1-A4D0-88F8191553C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65800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09">
            <a:extLst>
              <a:ext uri="{FF2B5EF4-FFF2-40B4-BE49-F238E27FC236}">
                <a16:creationId xmlns:a16="http://schemas.microsoft.com/office/drawing/2014/main" id="{9450A70F-9D62-47C7-8139-F6211440AD4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593714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1CE7641C-6E2F-4FD6-B91C-585C2C331AAB}"/>
              </a:ext>
            </a:extLst>
          </p:cNvPr>
          <p:cNvSpPr>
            <a:spLocks noGrp="1"/>
          </p:cNvSpPr>
          <p:nvPr>
            <p:ph type="title"/>
          </p:nvPr>
        </p:nvSpPr>
        <p:spPr>
          <a:xfrm>
            <a:off x="838200" y="2766218"/>
            <a:ext cx="10515600" cy="1325563"/>
          </a:xfrm>
        </p:spPr>
        <p:txBody>
          <a:bodyPr>
            <a:normAutofit/>
          </a:bodyPr>
          <a:lstStyle/>
          <a:p>
            <a:r>
              <a:rPr kumimoji="1" lang="ja-JP" altLang="en-US" sz="3200" b="1" dirty="0">
                <a:latin typeface="AR丸ゴシック体M" panose="020B0609010101010101" pitchFamily="49" charset="-128"/>
                <a:ea typeface="AR丸ゴシック体M" panose="020B0609010101010101" pitchFamily="49" charset="-128"/>
              </a:rPr>
              <a:t>霧島市・姶良市・湧水町の人口推移（実績値＆推計値）</a:t>
            </a:r>
          </a:p>
        </p:txBody>
      </p:sp>
    </p:spTree>
    <p:extLst>
      <p:ext uri="{BB962C8B-B14F-4D97-AF65-F5344CB8AC3E}">
        <p14:creationId xmlns:p14="http://schemas.microsoft.com/office/powerpoint/2010/main" val="3744814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0">
            <a:extLst>
              <a:ext uri="{FF2B5EF4-FFF2-40B4-BE49-F238E27FC236}">
                <a16:creationId xmlns:a16="http://schemas.microsoft.com/office/drawing/2014/main" id="{8AE89944-C50D-447D-82E7-700F8C0B82E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006437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1">
            <a:extLst>
              <a:ext uri="{FF2B5EF4-FFF2-40B4-BE49-F238E27FC236}">
                <a16:creationId xmlns:a16="http://schemas.microsoft.com/office/drawing/2014/main" id="{3D3343D8-0577-4584-A8E4-FD09A6B7A85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973078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2">
            <a:extLst>
              <a:ext uri="{FF2B5EF4-FFF2-40B4-BE49-F238E27FC236}">
                <a16:creationId xmlns:a16="http://schemas.microsoft.com/office/drawing/2014/main" id="{958AF5B7-A10C-492A-B886-9E05F2535DC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824060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3">
            <a:extLst>
              <a:ext uri="{FF2B5EF4-FFF2-40B4-BE49-F238E27FC236}">
                <a16:creationId xmlns:a16="http://schemas.microsoft.com/office/drawing/2014/main" id="{02521323-376E-4D53-B31A-6CB7639EDA05}"/>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650219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4">
            <a:extLst>
              <a:ext uri="{FF2B5EF4-FFF2-40B4-BE49-F238E27FC236}">
                <a16:creationId xmlns:a16="http://schemas.microsoft.com/office/drawing/2014/main" id="{E26154D3-7231-43E2-AE69-64FB26B31391}"/>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950572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5">
            <a:extLst>
              <a:ext uri="{FF2B5EF4-FFF2-40B4-BE49-F238E27FC236}">
                <a16:creationId xmlns:a16="http://schemas.microsoft.com/office/drawing/2014/main" id="{B49D1DBF-6271-4647-9807-5AAB99B38307}"/>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530179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6">
            <a:extLst>
              <a:ext uri="{FF2B5EF4-FFF2-40B4-BE49-F238E27FC236}">
                <a16:creationId xmlns:a16="http://schemas.microsoft.com/office/drawing/2014/main" id="{6C8B37FB-F768-4C71-99C2-7D3C447E436B}"/>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786582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7">
            <a:extLst>
              <a:ext uri="{FF2B5EF4-FFF2-40B4-BE49-F238E27FC236}">
                <a16:creationId xmlns:a16="http://schemas.microsoft.com/office/drawing/2014/main" id="{838FE95A-85F2-4C48-8995-F49353D9D33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539812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8">
            <a:extLst>
              <a:ext uri="{FF2B5EF4-FFF2-40B4-BE49-F238E27FC236}">
                <a16:creationId xmlns:a16="http://schemas.microsoft.com/office/drawing/2014/main" id="{3D46922D-5F3C-46BD-B071-ADD2721EBBB9}"/>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938149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19">
            <a:extLst>
              <a:ext uri="{FF2B5EF4-FFF2-40B4-BE49-F238E27FC236}">
                <a16:creationId xmlns:a16="http://schemas.microsoft.com/office/drawing/2014/main" id="{AB5AA32C-3A32-42A9-B114-B687261A706D}"/>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10064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7329927B-4010-478E-BA6E-7B67BC12C86F}"/>
              </a:ext>
            </a:extLst>
          </p:cNvPr>
          <p:cNvSpPr>
            <a:spLocks noChangeArrowheads="1"/>
          </p:cNvSpPr>
          <p:nvPr/>
        </p:nvSpPr>
        <p:spPr bwMode="auto">
          <a:xfrm>
            <a:off x="981512" y="6353739"/>
            <a:ext cx="3942826" cy="278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317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AR丸ゴシック体M" panose="020B0609010101010101" pitchFamily="49" charset="-128"/>
                <a:ea typeface="AR丸ゴシック体M" panose="020B0609010101010101" pitchFamily="49" charset="-128"/>
              </a:rPr>
              <a:t>【出典】</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AR丸ゴシック体M" panose="020B0609010101010101" pitchFamily="49" charset="-128"/>
                <a:ea typeface="AR丸ゴシック体M" panose="020B0609010101010101" pitchFamily="49" charset="-128"/>
              </a:rPr>
              <a:t>総務省「国勢調査」、国立社会保障・人口問題研究所「日本の地域別将来推計人口」</a:t>
            </a:r>
          </a:p>
        </p:txBody>
      </p:sp>
      <p:pic>
        <p:nvPicPr>
          <p:cNvPr id="9" name="図 8">
            <a:extLst>
              <a:ext uri="{FF2B5EF4-FFF2-40B4-BE49-F238E27FC236}">
                <a16:creationId xmlns:a16="http://schemas.microsoft.com/office/drawing/2014/main" id="{C26432B1-EB3A-40F4-85AB-2527AB126B0B}"/>
              </a:ext>
            </a:extLst>
          </p:cNvPr>
          <p:cNvPicPr>
            <a:picLocks/>
          </p:cNvPicPr>
          <p:nvPr/>
        </p:nvPicPr>
        <p:blipFill>
          <a:blip r:embed="rId2"/>
          <a:stretch>
            <a:fillRect/>
          </a:stretch>
        </p:blipFill>
        <p:spPr>
          <a:xfrm>
            <a:off x="1155671" y="223380"/>
            <a:ext cx="8966258" cy="6130359"/>
          </a:xfrm>
          <a:prstGeom prst="rect">
            <a:avLst/>
          </a:prstGeom>
        </p:spPr>
      </p:pic>
      <p:sp>
        <p:nvSpPr>
          <p:cNvPr id="11" name="テキスト ボックス 10">
            <a:extLst>
              <a:ext uri="{FF2B5EF4-FFF2-40B4-BE49-F238E27FC236}">
                <a16:creationId xmlns:a16="http://schemas.microsoft.com/office/drawing/2014/main" id="{40E0B53C-DFF9-48DA-B87C-6DB20876290A}"/>
              </a:ext>
            </a:extLst>
          </p:cNvPr>
          <p:cNvSpPr txBox="1"/>
          <p:nvPr/>
        </p:nvSpPr>
        <p:spPr>
          <a:xfrm>
            <a:off x="5638800" y="2971800"/>
            <a:ext cx="914400" cy="914400"/>
          </a:xfrm>
          <a:prstGeom prst="rect">
            <a:avLst/>
          </a:prstGeom>
          <a:noFill/>
        </p:spPr>
        <p:txBody>
          <a:bodyPr wrap="square" rtlCol="0">
            <a:spAutoFit/>
          </a:bodyPr>
          <a:lstStyle/>
          <a:p>
            <a:endParaRPr kumimoji="1" lang="ja-JP" altLang="en-US" dirty="0"/>
          </a:p>
        </p:txBody>
      </p:sp>
      <p:sp>
        <p:nvSpPr>
          <p:cNvPr id="12" name="テキスト ボックス 11">
            <a:extLst>
              <a:ext uri="{FF2B5EF4-FFF2-40B4-BE49-F238E27FC236}">
                <a16:creationId xmlns:a16="http://schemas.microsoft.com/office/drawing/2014/main" id="{2138C099-15E9-4439-9E0D-37B4FCDD601F}"/>
              </a:ext>
            </a:extLst>
          </p:cNvPr>
          <p:cNvSpPr txBox="1"/>
          <p:nvPr/>
        </p:nvSpPr>
        <p:spPr>
          <a:xfrm>
            <a:off x="5181600" y="6419176"/>
            <a:ext cx="5238750" cy="215444"/>
          </a:xfrm>
          <a:prstGeom prst="rect">
            <a:avLst/>
          </a:prstGeom>
          <a:noFill/>
        </p:spPr>
        <p:txBody>
          <a:bodyPr wrap="square" rtlCol="0">
            <a:spAutoFit/>
          </a:bodyPr>
          <a:lstStyle/>
          <a:p>
            <a:r>
              <a:rPr lang="ja-JP" altLang="en-US" sz="800" dirty="0">
                <a:latin typeface="AR丸ゴシック体M" panose="020B0609010101010101" pitchFamily="49" charset="-128"/>
                <a:ea typeface="AR丸ゴシック体M" panose="020B0609010101010101" pitchFamily="49" charset="-128"/>
              </a:rPr>
              <a:t>年少人口　→　</a:t>
            </a:r>
            <a:r>
              <a:rPr lang="en-US" altLang="ja-JP" sz="800" dirty="0">
                <a:latin typeface="AR丸ゴシック体M" panose="020B0609010101010101" pitchFamily="49" charset="-128"/>
                <a:ea typeface="AR丸ゴシック体M" panose="020B0609010101010101" pitchFamily="49" charset="-128"/>
              </a:rPr>
              <a:t>0</a:t>
            </a:r>
            <a:r>
              <a:rPr lang="ja-JP" altLang="en-US" sz="800" dirty="0">
                <a:latin typeface="AR丸ゴシック体M" panose="020B0609010101010101" pitchFamily="49" charset="-128"/>
                <a:ea typeface="AR丸ゴシック体M" panose="020B0609010101010101" pitchFamily="49" charset="-128"/>
              </a:rPr>
              <a:t>歳から</a:t>
            </a:r>
            <a:r>
              <a:rPr lang="en-US" altLang="ja-JP" sz="800" dirty="0">
                <a:latin typeface="AR丸ゴシック体M" panose="020B0609010101010101" pitchFamily="49" charset="-128"/>
                <a:ea typeface="AR丸ゴシック体M" panose="020B0609010101010101" pitchFamily="49" charset="-128"/>
              </a:rPr>
              <a:t>14</a:t>
            </a:r>
            <a:r>
              <a:rPr lang="ja-JP" altLang="en-US" sz="800" dirty="0">
                <a:latin typeface="AR丸ゴシック体M" panose="020B0609010101010101" pitchFamily="49" charset="-128"/>
                <a:ea typeface="AR丸ゴシック体M" panose="020B0609010101010101" pitchFamily="49" charset="-128"/>
              </a:rPr>
              <a:t>歳まで　</a:t>
            </a:r>
            <a:r>
              <a:rPr kumimoji="1" lang="ja-JP" altLang="en-US" sz="800" dirty="0">
                <a:latin typeface="AR丸ゴシック体M" panose="020B0609010101010101" pitchFamily="49" charset="-128"/>
                <a:ea typeface="AR丸ゴシック体M" panose="020B0609010101010101" pitchFamily="49" charset="-128"/>
              </a:rPr>
              <a:t>生産年齢人口　</a:t>
            </a:r>
            <a:r>
              <a:rPr lang="ja-JP" altLang="en-US" sz="800" dirty="0">
                <a:latin typeface="AR丸ゴシック体M" panose="020B0609010101010101" pitchFamily="49" charset="-128"/>
                <a:ea typeface="AR丸ゴシック体M" panose="020B0609010101010101" pitchFamily="49" charset="-128"/>
              </a:rPr>
              <a:t>→　</a:t>
            </a:r>
            <a:r>
              <a:rPr lang="en-US" altLang="ja-JP" sz="800" dirty="0">
                <a:latin typeface="AR丸ゴシック体M" panose="020B0609010101010101" pitchFamily="49" charset="-128"/>
                <a:ea typeface="AR丸ゴシック体M" panose="020B0609010101010101" pitchFamily="49" charset="-128"/>
              </a:rPr>
              <a:t>15</a:t>
            </a:r>
            <a:r>
              <a:rPr lang="ja-JP" altLang="en-US" sz="800" dirty="0">
                <a:latin typeface="AR丸ゴシック体M" panose="020B0609010101010101" pitchFamily="49" charset="-128"/>
                <a:ea typeface="AR丸ゴシック体M" panose="020B0609010101010101" pitchFamily="49" charset="-128"/>
              </a:rPr>
              <a:t>歳以上</a:t>
            </a:r>
            <a:r>
              <a:rPr lang="en-US" altLang="ja-JP" sz="800" dirty="0">
                <a:latin typeface="AR丸ゴシック体M" panose="020B0609010101010101" pitchFamily="49" charset="-128"/>
                <a:ea typeface="AR丸ゴシック体M" panose="020B0609010101010101" pitchFamily="49" charset="-128"/>
              </a:rPr>
              <a:t>65</a:t>
            </a:r>
            <a:r>
              <a:rPr lang="ja-JP" altLang="en-US" sz="800" dirty="0">
                <a:latin typeface="AR丸ゴシック体M" panose="020B0609010101010101" pitchFamily="49" charset="-128"/>
                <a:ea typeface="AR丸ゴシック体M" panose="020B0609010101010101" pitchFamily="49" charset="-128"/>
              </a:rPr>
              <a:t>歳未満　老年人口　</a:t>
            </a:r>
            <a:r>
              <a:rPr kumimoji="1" lang="ja-JP" altLang="en-US" sz="800" dirty="0">
                <a:latin typeface="AR丸ゴシック体M" panose="020B0609010101010101" pitchFamily="49" charset="-128"/>
                <a:ea typeface="AR丸ゴシック体M" panose="020B0609010101010101" pitchFamily="49" charset="-128"/>
              </a:rPr>
              <a:t>→　</a:t>
            </a:r>
            <a:r>
              <a:rPr kumimoji="1" lang="en-US" altLang="ja-JP" sz="800" dirty="0">
                <a:latin typeface="AR丸ゴシック体M" panose="020B0609010101010101" pitchFamily="49" charset="-128"/>
                <a:ea typeface="AR丸ゴシック体M" panose="020B0609010101010101" pitchFamily="49" charset="-128"/>
              </a:rPr>
              <a:t>65</a:t>
            </a:r>
            <a:r>
              <a:rPr kumimoji="1" lang="ja-JP" altLang="en-US" sz="800" dirty="0">
                <a:latin typeface="AR丸ゴシック体M" panose="020B0609010101010101" pitchFamily="49" charset="-128"/>
                <a:ea typeface="AR丸ゴシック体M" panose="020B0609010101010101" pitchFamily="49" charset="-128"/>
              </a:rPr>
              <a:t>歳以上</a:t>
            </a:r>
          </a:p>
        </p:txBody>
      </p:sp>
    </p:spTree>
    <p:extLst>
      <p:ext uri="{BB962C8B-B14F-4D97-AF65-F5344CB8AC3E}">
        <p14:creationId xmlns:p14="http://schemas.microsoft.com/office/powerpoint/2010/main" val="158265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20">
            <a:extLst>
              <a:ext uri="{FF2B5EF4-FFF2-40B4-BE49-F238E27FC236}">
                <a16:creationId xmlns:a16="http://schemas.microsoft.com/office/drawing/2014/main" id="{3C8E984D-94D6-40ED-81BF-D913C613AF9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680990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21">
            <a:extLst>
              <a:ext uri="{FF2B5EF4-FFF2-40B4-BE49-F238E27FC236}">
                <a16:creationId xmlns:a16="http://schemas.microsoft.com/office/drawing/2014/main" id="{5EF7C61A-8BA4-469C-A0E0-BD081AE0F748}"/>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777408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22">
            <a:extLst>
              <a:ext uri="{FF2B5EF4-FFF2-40B4-BE49-F238E27FC236}">
                <a16:creationId xmlns:a16="http://schemas.microsoft.com/office/drawing/2014/main" id="{D3155370-345C-4E80-9072-B3A7C170800A}"/>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001050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99290_p023">
            <a:extLst>
              <a:ext uri="{FF2B5EF4-FFF2-40B4-BE49-F238E27FC236}">
                <a16:creationId xmlns:a16="http://schemas.microsoft.com/office/drawing/2014/main" id="{D49ECC1A-7A23-4536-8F65-EB4CB2C61B06}"/>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470086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CDF75F31-F9B9-42A0-B2BE-140321C7799E}"/>
              </a:ext>
            </a:extLst>
          </p:cNvPr>
          <p:cNvSpPr>
            <a:spLocks noGrp="1"/>
          </p:cNvSpPr>
          <p:nvPr>
            <p:ph type="title"/>
          </p:nvPr>
        </p:nvSpPr>
        <p:spPr>
          <a:xfrm>
            <a:off x="838200" y="2766218"/>
            <a:ext cx="10515600" cy="1325563"/>
          </a:xfrm>
        </p:spPr>
        <p:txBody>
          <a:bodyPr>
            <a:normAutofit/>
          </a:bodyPr>
          <a:lstStyle/>
          <a:p>
            <a:r>
              <a:rPr kumimoji="1" lang="ja-JP" altLang="en-US" sz="3200" b="1" dirty="0">
                <a:latin typeface="AR丸ゴシック体M" panose="020B0609010101010101" pitchFamily="49" charset="-128"/>
                <a:ea typeface="AR丸ゴシック体M" panose="020B0609010101010101" pitchFamily="49" charset="-128"/>
              </a:rPr>
              <a:t>鹿児島県の進学純流入者推移（流入－流出）</a:t>
            </a:r>
          </a:p>
        </p:txBody>
      </p:sp>
    </p:spTree>
    <p:extLst>
      <p:ext uri="{BB962C8B-B14F-4D97-AF65-F5344CB8AC3E}">
        <p14:creationId xmlns:p14="http://schemas.microsoft.com/office/powerpoint/2010/main" val="3213355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AD3B7FD-F0A4-49E1-B1B8-6B46DE2AE7DA}"/>
              </a:ext>
            </a:extLst>
          </p:cNvPr>
          <p:cNvPicPr>
            <a:picLocks noChangeAspect="1"/>
          </p:cNvPicPr>
          <p:nvPr/>
        </p:nvPicPr>
        <p:blipFill>
          <a:blip r:embed="rId2"/>
          <a:stretch>
            <a:fillRect/>
          </a:stretch>
        </p:blipFill>
        <p:spPr>
          <a:xfrm>
            <a:off x="0" y="225990"/>
            <a:ext cx="12192000" cy="6074804"/>
          </a:xfrm>
          <a:prstGeom prst="rect">
            <a:avLst/>
          </a:prstGeom>
        </p:spPr>
      </p:pic>
      <p:sp>
        <p:nvSpPr>
          <p:cNvPr id="8" name="Rectangle 4">
            <a:extLst>
              <a:ext uri="{FF2B5EF4-FFF2-40B4-BE49-F238E27FC236}">
                <a16:creationId xmlns:a16="http://schemas.microsoft.com/office/drawing/2014/main" id="{5D07B2A1-097C-43EA-A9D3-BA5A622D409A}"/>
              </a:ext>
            </a:extLst>
          </p:cNvPr>
          <p:cNvSpPr>
            <a:spLocks noChangeArrowheads="1"/>
          </p:cNvSpPr>
          <p:nvPr/>
        </p:nvSpPr>
        <p:spPr bwMode="auto">
          <a:xfrm>
            <a:off x="981512" y="6353739"/>
            <a:ext cx="3942826" cy="278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317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AR丸ゴシック体M" panose="020B0609010101010101" pitchFamily="49" charset="-128"/>
                <a:ea typeface="AR丸ゴシック体M" panose="020B0609010101010101" pitchFamily="49" charset="-128"/>
              </a:rPr>
              <a:t>【出典】</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800" b="0" i="0" u="none" strike="noStrike" cap="none" normalizeH="0" baseline="0" dirty="0">
                <a:ln>
                  <a:noFill/>
                </a:ln>
                <a:solidFill>
                  <a:srgbClr val="000000"/>
                </a:solidFill>
                <a:effectLst/>
                <a:latin typeface="AR丸ゴシック体M" panose="020B0609010101010101" pitchFamily="49" charset="-128"/>
                <a:ea typeface="AR丸ゴシック体M" panose="020B0609010101010101" pitchFamily="49" charset="-128"/>
              </a:rPr>
              <a:t>総務省「国勢調査」、国立社会保障・人口問題研究所「日本の地域別将来推計人口」</a:t>
            </a:r>
          </a:p>
        </p:txBody>
      </p:sp>
    </p:spTree>
    <p:extLst>
      <p:ext uri="{BB962C8B-B14F-4D97-AF65-F5344CB8AC3E}">
        <p14:creationId xmlns:p14="http://schemas.microsoft.com/office/powerpoint/2010/main" val="2379726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EC835223-467D-4F6C-B9FA-A9D60B73D632}"/>
              </a:ext>
            </a:extLst>
          </p:cNvPr>
          <p:cNvSpPr>
            <a:spLocks noGrp="1"/>
          </p:cNvSpPr>
          <p:nvPr>
            <p:ph type="title"/>
          </p:nvPr>
        </p:nvSpPr>
        <p:spPr>
          <a:xfrm>
            <a:off x="838200" y="2766218"/>
            <a:ext cx="10515600" cy="1325563"/>
          </a:xfrm>
        </p:spPr>
        <p:txBody>
          <a:bodyPr>
            <a:normAutofit/>
          </a:bodyPr>
          <a:lstStyle/>
          <a:p>
            <a:r>
              <a:rPr lang="ja-JP" altLang="en-US" sz="3200" b="1" dirty="0">
                <a:latin typeface="AR丸ゴシック体M" panose="020B0609010101010101" pitchFamily="49" charset="-128"/>
                <a:ea typeface="AR丸ゴシック体M" panose="020B0609010101010101" pitchFamily="49" charset="-128"/>
              </a:rPr>
              <a:t>鹿児島県の就職純流入者推移（流入－流出）</a:t>
            </a:r>
            <a:endParaRPr kumimoji="1" lang="ja-JP" altLang="en-US" sz="3200" dirty="0"/>
          </a:p>
        </p:txBody>
      </p:sp>
    </p:spTree>
    <p:extLst>
      <p:ext uri="{BB962C8B-B14F-4D97-AF65-F5344CB8AC3E}">
        <p14:creationId xmlns:p14="http://schemas.microsoft.com/office/powerpoint/2010/main" val="287595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277B72B-28AF-4C12-8DCE-75A50E85A190}"/>
              </a:ext>
            </a:extLst>
          </p:cNvPr>
          <p:cNvPicPr>
            <a:picLocks noChangeAspect="1"/>
          </p:cNvPicPr>
          <p:nvPr/>
        </p:nvPicPr>
        <p:blipFill>
          <a:blip r:embed="rId2"/>
          <a:stretch>
            <a:fillRect/>
          </a:stretch>
        </p:blipFill>
        <p:spPr>
          <a:xfrm>
            <a:off x="0" y="225990"/>
            <a:ext cx="12192000" cy="6081945"/>
          </a:xfrm>
          <a:prstGeom prst="rect">
            <a:avLst/>
          </a:prstGeom>
        </p:spPr>
      </p:pic>
      <p:sp>
        <p:nvSpPr>
          <p:cNvPr id="5" name="Rectangle 4">
            <a:extLst>
              <a:ext uri="{FF2B5EF4-FFF2-40B4-BE49-F238E27FC236}">
                <a16:creationId xmlns:a16="http://schemas.microsoft.com/office/drawing/2014/main" id="{93AB86D7-7771-436B-9D42-7C2C3C453BC9}"/>
              </a:ext>
            </a:extLst>
          </p:cNvPr>
          <p:cNvSpPr>
            <a:spLocks noChangeArrowheads="1"/>
          </p:cNvSpPr>
          <p:nvPr/>
        </p:nvSpPr>
        <p:spPr bwMode="auto">
          <a:xfrm>
            <a:off x="981512" y="6353739"/>
            <a:ext cx="3942826" cy="278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317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zh-TW" sz="800" dirty="0">
                <a:solidFill>
                  <a:srgbClr val="000000"/>
                </a:solidFill>
                <a:latin typeface="AR丸ゴシック体M" panose="020B0609010101010101" pitchFamily="49" charset="-128"/>
                <a:ea typeface="AR丸ゴシック体M" panose="020B0609010101010101" pitchFamily="49" charset="-128"/>
              </a:rPr>
              <a:t>【</a:t>
            </a:r>
            <a:r>
              <a:rPr kumimoji="0" lang="zh-TW" altLang="en-US" sz="800" dirty="0">
                <a:solidFill>
                  <a:srgbClr val="000000"/>
                </a:solidFill>
                <a:latin typeface="AR丸ゴシック体M" panose="020B0609010101010101" pitchFamily="49" charset="-128"/>
                <a:ea typeface="AR丸ゴシック体M" panose="020B0609010101010101" pitchFamily="49" charset="-128"/>
              </a:rPr>
              <a:t>出典</a:t>
            </a:r>
            <a:r>
              <a:rPr kumimoji="0" lang="en-US" altLang="zh-TW" sz="800" dirty="0">
                <a:solidFill>
                  <a:srgbClr val="000000"/>
                </a:solidFill>
                <a:latin typeface="AR丸ゴシック体M" panose="020B0609010101010101" pitchFamily="49" charset="-128"/>
                <a:ea typeface="AR丸ゴシック体M" panose="020B0609010101010101" pitchFamily="49" charset="-128"/>
              </a:rPr>
              <a:t>】</a:t>
            </a:r>
          </a:p>
          <a:p>
            <a:pPr lvl="0"/>
            <a:r>
              <a:rPr kumimoji="0" lang="zh-TW" altLang="en-US" sz="800" dirty="0">
                <a:solidFill>
                  <a:srgbClr val="000000"/>
                </a:solidFill>
                <a:latin typeface="AR丸ゴシック体M" panose="020B0609010101010101" pitchFamily="49" charset="-128"/>
                <a:ea typeface="AR丸ゴシック体M" panose="020B0609010101010101" pitchFamily="49" charset="-128"/>
              </a:rPr>
              <a:t>厚生労働省「雇用動向調査」、文部科学省「学校基本調査」</a:t>
            </a:r>
            <a:endParaRPr kumimoji="0" lang="ja-JP" altLang="ja-JP" sz="800" b="0" i="0" u="none" strike="noStrike" cap="none" normalizeH="0" baseline="0" dirty="0">
              <a:ln>
                <a:noFill/>
              </a:ln>
              <a:solidFill>
                <a:srgbClr val="000000"/>
              </a:solidFill>
              <a:effectLst/>
              <a:latin typeface="AR丸ゴシック体M" panose="020B0609010101010101" pitchFamily="49" charset="-128"/>
              <a:ea typeface="AR丸ゴシック体M" panose="020B0609010101010101" pitchFamily="49" charset="-128"/>
            </a:endParaRPr>
          </a:p>
        </p:txBody>
      </p:sp>
    </p:spTree>
    <p:extLst>
      <p:ext uri="{BB962C8B-B14F-4D97-AF65-F5344CB8AC3E}">
        <p14:creationId xmlns:p14="http://schemas.microsoft.com/office/powerpoint/2010/main" val="2621002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154B70-58B9-499E-80E9-6C98F2705E21}"/>
              </a:ext>
            </a:extLst>
          </p:cNvPr>
          <p:cNvSpPr>
            <a:spLocks noGrp="1"/>
          </p:cNvSpPr>
          <p:nvPr>
            <p:ph type="title"/>
          </p:nvPr>
        </p:nvSpPr>
        <p:spPr/>
        <p:txBody>
          <a:bodyPr>
            <a:normAutofit/>
          </a:bodyPr>
          <a:lstStyle/>
          <a:p>
            <a:r>
              <a:rPr kumimoji="1" lang="ja-JP" altLang="en-US" sz="3200" dirty="0">
                <a:latin typeface="AR丸ゴシック体M" panose="020B0609010101010101" pitchFamily="49" charset="-128"/>
                <a:ea typeface="AR丸ゴシック体M" panose="020B0609010101010101" pitchFamily="49" charset="-128"/>
              </a:rPr>
              <a:t>今回のデータソース（地域経済分析システム </a:t>
            </a:r>
            <a:r>
              <a:rPr kumimoji="1" lang="en-US" altLang="ja-JP" sz="3200" dirty="0">
                <a:latin typeface="AR丸ゴシック体M" panose="020B0609010101010101" pitchFamily="49" charset="-128"/>
                <a:ea typeface="AR丸ゴシック体M" panose="020B0609010101010101" pitchFamily="49" charset="-128"/>
              </a:rPr>
              <a:t>RESAS</a:t>
            </a:r>
            <a:r>
              <a:rPr kumimoji="1" lang="ja-JP" altLang="en-US" sz="3200" dirty="0">
                <a:latin typeface="AR丸ゴシック体M" panose="020B0609010101010101" pitchFamily="49" charset="-128"/>
                <a:ea typeface="AR丸ゴシック体M" panose="020B0609010101010101" pitchFamily="49" charset="-128"/>
              </a:rPr>
              <a:t>）</a:t>
            </a:r>
          </a:p>
        </p:txBody>
      </p:sp>
      <p:pic>
        <p:nvPicPr>
          <p:cNvPr id="5" name="図 4">
            <a:extLst>
              <a:ext uri="{FF2B5EF4-FFF2-40B4-BE49-F238E27FC236}">
                <a16:creationId xmlns:a16="http://schemas.microsoft.com/office/drawing/2014/main" id="{E67E1DBA-ECF3-4C4E-8C09-615DD7F7A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1175" y="1804980"/>
            <a:ext cx="8629650" cy="4070318"/>
          </a:xfrm>
          <a:prstGeom prst="rect">
            <a:avLst/>
          </a:prstGeom>
        </p:spPr>
      </p:pic>
      <p:sp>
        <p:nvSpPr>
          <p:cNvPr id="6" name="テキスト ボックス 5">
            <a:extLst>
              <a:ext uri="{FF2B5EF4-FFF2-40B4-BE49-F238E27FC236}">
                <a16:creationId xmlns:a16="http://schemas.microsoft.com/office/drawing/2014/main" id="{DDB06A8E-CC2F-46F8-A92A-2FA0CED3EE0C}"/>
              </a:ext>
            </a:extLst>
          </p:cNvPr>
          <p:cNvSpPr txBox="1"/>
          <p:nvPr/>
        </p:nvSpPr>
        <p:spPr>
          <a:xfrm>
            <a:off x="1028700" y="6048375"/>
            <a:ext cx="9810750" cy="523220"/>
          </a:xfrm>
          <a:prstGeom prst="rect">
            <a:avLst/>
          </a:prstGeom>
          <a:noFill/>
        </p:spPr>
        <p:txBody>
          <a:bodyPr wrap="square" rtlCol="0">
            <a:spAutoFit/>
          </a:bodyPr>
          <a:lstStyle/>
          <a:p>
            <a:pPr algn="ctr"/>
            <a:r>
              <a:rPr lang="en-US" altLang="ja-JP" sz="2800" dirty="0"/>
              <a:t>https://resas.go.jp/#/46/46218</a:t>
            </a:r>
            <a:endParaRPr kumimoji="1" lang="ja-JP" altLang="en-US" sz="2800" dirty="0"/>
          </a:p>
        </p:txBody>
      </p:sp>
    </p:spTree>
    <p:extLst>
      <p:ext uri="{BB962C8B-B14F-4D97-AF65-F5344CB8AC3E}">
        <p14:creationId xmlns:p14="http://schemas.microsoft.com/office/powerpoint/2010/main" val="2037540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84F0DB-2926-4768-9FC3-B24B7A56D9BE}"/>
              </a:ext>
            </a:extLst>
          </p:cNvPr>
          <p:cNvSpPr>
            <a:spLocks noGrp="1"/>
          </p:cNvSpPr>
          <p:nvPr>
            <p:ph type="title"/>
          </p:nvPr>
        </p:nvSpPr>
        <p:spPr>
          <a:xfrm>
            <a:off x="838200" y="2766218"/>
            <a:ext cx="10515600" cy="1325563"/>
          </a:xfrm>
        </p:spPr>
        <p:txBody>
          <a:bodyPr>
            <a:normAutofit/>
          </a:bodyPr>
          <a:lstStyle/>
          <a:p>
            <a:r>
              <a:rPr kumimoji="1" lang="ja-JP" altLang="en-US" sz="3200" b="1" dirty="0">
                <a:latin typeface="AR丸ゴシック体M" panose="020B0609010101010101" pitchFamily="49" charset="-128"/>
                <a:ea typeface="AR丸ゴシック体M" panose="020B0609010101010101" pitchFamily="49" charset="-128"/>
              </a:rPr>
              <a:t>グループディスカッション注意点</a:t>
            </a:r>
          </a:p>
        </p:txBody>
      </p:sp>
    </p:spTree>
    <p:extLst>
      <p:ext uri="{BB962C8B-B14F-4D97-AF65-F5344CB8AC3E}">
        <p14:creationId xmlns:p14="http://schemas.microsoft.com/office/powerpoint/2010/main" val="20169730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TotalTime>
  <Words>161</Words>
  <Application>Microsoft Office PowerPoint</Application>
  <PresentationFormat>ワイド画面</PresentationFormat>
  <Paragraphs>29</Paragraphs>
  <Slides>33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33</vt:i4>
      </vt:variant>
    </vt:vector>
  </HeadingPairs>
  <TitlesOfParts>
    <vt:vector size="38" baseType="lpstr">
      <vt:lpstr>AR丸ゴシック体M</vt:lpstr>
      <vt:lpstr>游ゴシック</vt:lpstr>
      <vt:lpstr>游ゴシック Light</vt:lpstr>
      <vt:lpstr>Arial</vt:lpstr>
      <vt:lpstr>Office テーマ</vt:lpstr>
      <vt:lpstr>公益社団法人霧島青年会議所 4月例会メインプログラム</vt:lpstr>
      <vt:lpstr>霧島市・姶良市・湧水町の人口推移（実績値＆推計値）</vt:lpstr>
      <vt:lpstr>PowerPoint プレゼンテーション</vt:lpstr>
      <vt:lpstr>鹿児島県の進学純流入者推移（流入－流出）</vt:lpstr>
      <vt:lpstr>PowerPoint プレゼンテーション</vt:lpstr>
      <vt:lpstr>鹿児島県の就職純流入者推移（流入－流出）</vt:lpstr>
      <vt:lpstr>PowerPoint プレゼンテーション</vt:lpstr>
      <vt:lpstr>今回のデータソース（地域経済分析システム RESAS）</vt:lpstr>
      <vt:lpstr>グループディスカッション注意点</vt:lpstr>
      <vt:lpstr>PowerPoint プレゼンテーション</vt:lpstr>
      <vt:lpstr>人口流出対策事例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中村 なつき</dc:creator>
  <cp:lastModifiedBy>啓仁 盛田</cp:lastModifiedBy>
  <cp:revision>12</cp:revision>
  <dcterms:created xsi:type="dcterms:W3CDTF">2019-01-20T02:12:07Z</dcterms:created>
  <dcterms:modified xsi:type="dcterms:W3CDTF">2019-02-11T13:38:18Z</dcterms:modified>
</cp:coreProperties>
</file>